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4"/>
  </p:notesMasterIdLst>
  <p:sldIdLst>
    <p:sldId id="257" r:id="rId3"/>
    <p:sldId id="258" r:id="rId4"/>
    <p:sldId id="259" r:id="rId5"/>
    <p:sldId id="265" r:id="rId6"/>
    <p:sldId id="260" r:id="rId7"/>
    <p:sldId id="278" r:id="rId8"/>
    <p:sldId id="277" r:id="rId9"/>
    <p:sldId id="275" r:id="rId10"/>
    <p:sldId id="279" r:id="rId11"/>
    <p:sldId id="281" r:id="rId12"/>
    <p:sldId id="276" r:id="rId13"/>
    <p:sldId id="280" r:id="rId14"/>
    <p:sldId id="288" r:id="rId15"/>
    <p:sldId id="261" r:id="rId16"/>
    <p:sldId id="286" r:id="rId17"/>
    <p:sldId id="287" r:id="rId18"/>
    <p:sldId id="283" r:id="rId19"/>
    <p:sldId id="284" r:id="rId20"/>
    <p:sldId id="263" r:id="rId21"/>
    <p:sldId id="285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>
        <p:scale>
          <a:sx n="66" d="100"/>
          <a:sy n="66" d="100"/>
        </p:scale>
        <p:origin x="2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973AA-40FB-4E7B-BACF-9D70BCAF13BD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5038-AF47-4543-B946-A07A95841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8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office-building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385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131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046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037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327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2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0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02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448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66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48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12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861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8BA1-7CE3-425B-ABEE-5C320703B7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0" y="-67"/>
            <a:ext cx="8109200" cy="36888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08800" y="612367"/>
            <a:ext cx="6867200" cy="2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0592800" y="5258933"/>
            <a:ext cx="1599200" cy="15992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6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11680800" y="6346833"/>
            <a:ext cx="511200" cy="511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702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Veiled">
  <p:cSld name="Blank - Veiled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2"/>
          <p:cNvSpPr/>
          <p:nvPr/>
        </p:nvSpPr>
        <p:spPr>
          <a:xfrm flipH="1">
            <a:off x="11680800" y="6346833"/>
            <a:ext cx="511200" cy="511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792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408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C1CF-DCAD-4129-8E31-A4B14ED8D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F4147-447A-4CC1-8600-D0AB09891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897B7-1065-4CD0-89B2-76280F1D5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E9A8-E8CC-49FD-87CA-4CAA8378A33F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46D-ADBD-4B9F-A031-338A34E2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DC667-02C7-4ECB-BC7B-63FA244A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1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E39D5-4E7C-4DE1-946F-BFBD70BE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000C-5043-4753-9555-79B001BB5660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91887-30F2-48D4-A483-91E74FE5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FF4D3-FAD5-4218-9E7C-57C766B3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53" y="6282531"/>
            <a:ext cx="645919" cy="365125"/>
          </a:xfr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fld id="{2745C2C1-43AE-4748-AE73-76A74359E3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D8D7DC-BCAC-4AAC-B351-785AC609DD3C}"/>
              </a:ext>
            </a:extLst>
          </p:cNvPr>
          <p:cNvCxnSpPr>
            <a:cxnSpLocks/>
          </p:cNvCxnSpPr>
          <p:nvPr userDrawn="1"/>
        </p:nvCxnSpPr>
        <p:spPr>
          <a:xfrm>
            <a:off x="11870041" y="6379926"/>
            <a:ext cx="0" cy="1703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48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E429-A53B-409D-8397-66E33A2F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61557-257A-4EA5-BC5F-6B4C52EE3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7F098-FDBF-4DEE-9A57-E7C9D63F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F3D7F-5E34-4415-8DCC-04C075DF5947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F3393-A67F-4A91-98E9-020586B4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A1493-4596-4403-BD8A-CFFB8857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0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D1BD-6894-4D3E-8FEA-F0605EFE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B67E-B367-4CC5-B2E8-C411C3C05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32EBC-8DCC-47E4-A9C9-71C4AA3DF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F2D0A-3952-4892-A7A7-D731867A8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F16B7-BA29-4655-AF1F-7B033BCB5E15}" type="datetime1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289EE-A6B6-4911-AC86-5AF270B1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E5D71-CCE7-4861-AB64-F4C0E19B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49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50B3-761F-46C0-B1A7-CB88EBF2A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C1AD-2203-4328-AD55-07694ADE4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1BC3E-F6CF-48FF-82F6-93D70B359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EC65D-F447-4051-A17F-B5734FB039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E2AAD-C956-40F6-A2D3-B8EFEC784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F8F85-006B-4920-A38E-3E91E1D5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796DE-1A4B-4B13-9126-275A5495D276}" type="datetime1">
              <a:rPr lang="en-US" smtClean="0"/>
              <a:t>3/30/2021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7569FD-1E1A-4BD0-B9E2-CA5201E4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DD2476-8662-43F1-8433-94646588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7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8C95-B585-461A-9546-EDFB7E58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40C27-DF1F-4B59-9F27-B22029AD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A488-9D24-41C3-B0B7-E27B7E592F0D}" type="datetime1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D56BF-EB21-4DA0-B3D4-469BFB94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30F6E-F55B-4002-8EDF-69CD1BD7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60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56056A-4070-4BC1-967F-DC1A41448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F45A-EAFC-4C30-80CF-61DC6ED78DC3}" type="datetime1">
              <a:rPr lang="en-US" smtClean="0"/>
              <a:t>3/30/2021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CB805-88B5-4514-B1D4-B1D23A37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A8BF5-5FD8-4216-B8C3-81CB98CF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0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/>
          <p:nvPr/>
        </p:nvSpPr>
        <p:spPr>
          <a:xfrm>
            <a:off x="-8133" y="4572000"/>
            <a:ext cx="12200000" cy="22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82567" y="4027216"/>
            <a:ext cx="9338400" cy="72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082567" y="4711167"/>
            <a:ext cx="9338400" cy="3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2664400"/>
            <a:ext cx="1907600" cy="19076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163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C23D-1F67-4E85-936E-18814E36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AF99C-66AE-49F4-9B00-88F7F51FA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2EAB6-209D-4737-A1CE-A910FC7A7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89FF2-7678-478F-BF7B-CD1CEA7D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5DCAD-BA39-44C5-88B4-813282B6D00D}" type="datetime1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3ABED-1CBD-4D2E-BB9C-5C217B44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457E3-8C4D-4A45-8A9B-9646BD78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5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04E9-584C-4251-B0A8-3054A5103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240ED-8789-4798-8042-90632D4BA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E141C-FFD6-4CC6-BE5E-05B0A3051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35317-59FB-477E-A2EE-389623EA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98AF5-60AD-4237-81D0-1AFC3C99A228}" type="datetime1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BC718-0927-4C68-968C-641B612E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B0626-F683-4906-BFB9-99DE1D11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69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74FD-03BE-40E3-86BB-E1140251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87C7F-2ECC-4AAB-9AC1-B9A9D426D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A722E-D065-4353-BB1A-9B2573C7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70C-E963-4855-9C31-9BB681EF859E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43155-E106-49B0-827C-7586599D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473C2-BFB6-406D-B1DE-EA747213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84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16550-F630-4C88-897F-0A849A3C6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DE80-9397-4B72-A125-612DB4711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77E0A-1600-4ABC-B881-DEB10697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3C1E-4497-40F2-95B4-290C7DF0FFC1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2000-4866-4FE4-9384-5BE3F7CA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6C325-6271-44F5-B35F-4EB81932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6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0" y="-133"/>
            <a:ext cx="12192000" cy="6858133"/>
            <a:chOff x="0" y="-100"/>
            <a:chExt cx="9144000" cy="5143600"/>
          </a:xfrm>
        </p:grpSpPr>
        <p:sp>
          <p:nvSpPr>
            <p:cNvPr id="22" name="Google Shape;22;p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4"/>
            <p:cNvSpPr/>
            <p:nvPr/>
          </p:nvSpPr>
          <p:spPr>
            <a:xfrm rot="10800000" flipH="1">
              <a:off x="0" y="-100"/>
              <a:ext cx="6087900" cy="44199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" name="Google Shape;24;p4"/>
          <p:cNvSpPr/>
          <p:nvPr/>
        </p:nvSpPr>
        <p:spPr>
          <a:xfrm flipH="1">
            <a:off x="11680800" y="6346833"/>
            <a:ext cx="511200" cy="5112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080600" y="739433"/>
            <a:ext cx="6249200" cy="43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╸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1219170" lvl="1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lvl="2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lvl="3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lvl="4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lvl="5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lvl="6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lvl="7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lvl="8" indent="-55878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4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424148" y="506903"/>
            <a:ext cx="68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96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864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0" y="-66"/>
            <a:ext cx="12192000" cy="6858100"/>
            <a:chOff x="0" y="-50"/>
            <a:chExt cx="9144000" cy="5143575"/>
          </a:xfrm>
        </p:grpSpPr>
        <p:sp>
          <p:nvSpPr>
            <p:cNvPr id="30" name="Google Shape;30;p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" name="Google Shape;31;p5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32" name="Google Shape;32;p5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217567" y="2328200"/>
            <a:ext cx="79264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715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rot="10800000">
            <a:off x="6355833" y="400"/>
            <a:ext cx="5836000" cy="5836000"/>
          </a:xfrm>
          <a:prstGeom prst="round1Rect">
            <a:avLst>
              <a:gd name="adj" fmla="val 50000"/>
            </a:avLst>
          </a:prstGeom>
          <a:solidFill>
            <a:srgbClr val="142236">
              <a:alpha val="78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6"/>
          <p:cNvSpPr/>
          <p:nvPr/>
        </p:nvSpPr>
        <p:spPr>
          <a:xfrm flipH="1">
            <a:off x="11680800" y="6346833"/>
            <a:ext cx="511200" cy="511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217567" y="1112233"/>
            <a:ext cx="4622800" cy="83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217567" y="2125000"/>
            <a:ext cx="4622800" cy="37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╸"/>
              <a:defRPr sz="2667">
                <a:solidFill>
                  <a:schemeClr val="dk2"/>
                </a:solidFill>
              </a:defRPr>
            </a:lvl1pPr>
            <a:lvl2pPr marL="1219170" lvl="1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╶"/>
              <a:defRPr sz="2667">
                <a:solidFill>
                  <a:schemeClr val="dk2"/>
                </a:solidFill>
              </a:defRPr>
            </a:lvl2pPr>
            <a:lvl3pPr marL="1828754" lvl="2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3pPr>
            <a:lvl4pPr marL="2438339" lvl="3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4pPr>
            <a:lvl5pPr marL="3047924" lvl="4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5pPr>
            <a:lvl6pPr marL="3657509" lvl="5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6pPr>
            <a:lvl7pPr marL="4267093" lvl="6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7pPr>
            <a:lvl8pPr marL="4876678" lvl="7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8pPr>
            <a:lvl9pPr marL="5486263" lvl="8" indent="-47412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92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0" y="-66"/>
            <a:ext cx="12192000" cy="6858100"/>
            <a:chOff x="0" y="-50"/>
            <a:chExt cx="9144000" cy="5143575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7" name="Google Shape;47;p7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48" name="Google Shape;48;p7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" name="Google Shape;49;p7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7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1217567" y="2328200"/>
            <a:ext cx="45588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6415895" y="2328200"/>
            <a:ext cx="45588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667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074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-66"/>
            <a:ext cx="12192000" cy="6858100"/>
            <a:chOff x="0" y="-50"/>
            <a:chExt cx="9144000" cy="5143575"/>
          </a:xfrm>
        </p:grpSpPr>
        <p:sp>
          <p:nvSpPr>
            <p:cNvPr id="57" name="Google Shape;57;p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8" name="Google Shape;58;p8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59" name="Google Shape;59;p8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8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1217567" y="2328200"/>
            <a:ext cx="29656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╸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2"/>
          </p:nvPr>
        </p:nvSpPr>
        <p:spPr>
          <a:xfrm>
            <a:off x="4570455" y="2328200"/>
            <a:ext cx="29656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╸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7923343" y="2328200"/>
            <a:ext cx="2965600" cy="3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╸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2133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867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66"/>
            <a:ext cx="12192000" cy="6858100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911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0"/>
          <p:cNvGrpSpPr/>
          <p:nvPr/>
        </p:nvGrpSpPr>
        <p:grpSpPr>
          <a:xfrm>
            <a:off x="0" y="6177167"/>
            <a:ext cx="12192000" cy="680867"/>
            <a:chOff x="0" y="4632675"/>
            <a:chExt cx="9144000" cy="510650"/>
          </a:xfrm>
        </p:grpSpPr>
        <p:sp>
          <p:nvSpPr>
            <p:cNvPr id="78" name="Google Shape;78;p10"/>
            <p:cNvSpPr/>
            <p:nvPr/>
          </p:nvSpPr>
          <p:spPr>
            <a:xfrm>
              <a:off x="0" y="4632675"/>
              <a:ext cx="6087900" cy="510600"/>
            </a:xfrm>
            <a:prstGeom prst="round1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10"/>
            <p:cNvSpPr/>
            <p:nvPr/>
          </p:nvSpPr>
          <p:spPr>
            <a:xfrm flipH="1">
              <a:off x="8760600" y="4759925"/>
              <a:ext cx="383400" cy="383400"/>
            </a:xfrm>
            <a:prstGeom prst="round1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609600" y="6177000"/>
            <a:ext cx="6972000" cy="68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330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333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17567" y="2328200"/>
            <a:ext cx="7926400" cy="3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83158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4E3B20-99E2-43E5-8228-387B33BD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900B6-9807-45F0-84FE-250E70B17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89326-4BFE-4E8A-8074-CCA81E9FB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892F6-0EA2-42CE-A9E8-1CEA20F48143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2DAF0-BCDB-4940-BE0B-27E1E8887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8DC3E-4429-4260-B7AE-3FB81D6B1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5C2C1-43AE-4748-AE73-76A74359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6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79297" y="79298"/>
            <a:ext cx="7476000" cy="10903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Team </a:t>
            </a:r>
            <a:r>
              <a:rPr lang="en" sz="36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Members:</a:t>
            </a:r>
            <a:r>
              <a:rPr lang="en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sz="4000" b="1" dirty="0">
                <a:latin typeface="Red Hat Display Black" panose="020B0604020202020204" charset="0"/>
              </a:rPr>
              <a:t/>
            </a:r>
            <a:br>
              <a:rPr lang="en" sz="4000" b="1" dirty="0">
                <a:latin typeface="Red Hat Display Black" panose="020B0604020202020204" charset="0"/>
              </a:rPr>
            </a:br>
            <a:endParaRPr sz="4000" b="1" dirty="0">
              <a:latin typeface="Red Hat Display Black" panose="020B0604020202020204" charset="0"/>
            </a:endParaRPr>
          </a:p>
        </p:txBody>
      </p:sp>
      <p:grpSp>
        <p:nvGrpSpPr>
          <p:cNvPr id="100" name="Google Shape;100;p14"/>
          <p:cNvGrpSpPr/>
          <p:nvPr/>
        </p:nvGrpSpPr>
        <p:grpSpPr>
          <a:xfrm>
            <a:off x="11057279" y="5785829"/>
            <a:ext cx="880243" cy="782036"/>
            <a:chOff x="5292575" y="3681900"/>
            <a:chExt cx="420150" cy="373275"/>
          </a:xfrm>
        </p:grpSpPr>
        <p:sp>
          <p:nvSpPr>
            <p:cNvPr id="101" name="Google Shape;101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1" name="Google Shape;99;p14"/>
          <p:cNvSpPr txBox="1">
            <a:spLocks/>
          </p:cNvSpPr>
          <p:nvPr/>
        </p:nvSpPr>
        <p:spPr>
          <a:xfrm>
            <a:off x="79297" y="893693"/>
            <a:ext cx="10754732" cy="109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lvl="0" defTabSz="1219170">
              <a:buClr>
                <a:srgbClr val="142236"/>
              </a:buClr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Nour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 Ahmed – Sandra 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Fares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 </a:t>
            </a:r>
            <a:r>
              <a:rPr lang="en-US" sz="2400" b="1" kern="0" dirty="0">
                <a:solidFill>
                  <a:srgbClr val="14223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</a:t>
            </a:r>
            <a:r>
              <a:rPr lang="en-US" sz="2400" b="1" kern="0" dirty="0" err="1" smtClean="0">
                <a:solidFill>
                  <a:srgbClr val="14223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Nour</a:t>
            </a:r>
            <a:r>
              <a:rPr lang="en-US" sz="2400" b="1" kern="0" dirty="0" smtClean="0">
                <a:solidFill>
                  <a:srgbClr val="14223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kern="0" dirty="0" err="1" smtClean="0">
                <a:solidFill>
                  <a:srgbClr val="14223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Elhode</a:t>
            </a:r>
            <a:r>
              <a:rPr lang="en-US" sz="2400" b="1" kern="0" dirty="0" smtClean="0">
                <a:solidFill>
                  <a:srgbClr val="14223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Hesham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/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/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Mariam Hesham – Samiha Hesham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  <a:t/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</a:b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142236"/>
              </a:solidFill>
              <a:effectLst/>
              <a:uLnTx/>
              <a:uFillTx/>
              <a:latin typeface="Red Hat Display Black" panose="020B0604020202020204" charset="0"/>
              <a:sym typeface="Red Hat Display Black"/>
            </a:endParaRPr>
          </a:p>
        </p:txBody>
      </p:sp>
      <p:sp>
        <p:nvSpPr>
          <p:cNvPr id="12" name="Google Shape;99;p14"/>
          <p:cNvSpPr txBox="1">
            <a:spLocks/>
          </p:cNvSpPr>
          <p:nvPr/>
        </p:nvSpPr>
        <p:spPr>
          <a:xfrm>
            <a:off x="79297" y="2051825"/>
            <a:ext cx="7476000" cy="109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236"/>
              </a:buClr>
              <a:buSzPts val="4400"/>
              <a:buFont typeface="Red Hat Display Black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supervision 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by: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  <a:t/>
            </a: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</a:b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Red Hat Display Black" panose="020B0604020202020204" charset="0"/>
              <a:sym typeface="Red Hat Display Black"/>
            </a:endParaRPr>
          </a:p>
        </p:txBody>
      </p:sp>
      <p:sp>
        <p:nvSpPr>
          <p:cNvPr id="13" name="Google Shape;99;p14"/>
          <p:cNvSpPr txBox="1">
            <a:spLocks/>
          </p:cNvSpPr>
          <p:nvPr/>
        </p:nvSpPr>
        <p:spPr>
          <a:xfrm>
            <a:off x="79298" y="2502826"/>
            <a:ext cx="10754732" cy="109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ed Hat Display Black"/>
              <a:buNone/>
              <a:defRPr sz="44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236"/>
              </a:buClr>
              <a:buSzPts val="4400"/>
              <a:buFont typeface="Red Hat Display Black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Dr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: 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I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slam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Tharwat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 –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Eng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: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Lobna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Red Hat Display Black"/>
              </a:rPr>
              <a:t>Shahen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  <a:t/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42236"/>
                </a:solidFill>
                <a:effectLst/>
                <a:uLnTx/>
                <a:uFillTx/>
                <a:latin typeface="Red Hat Display Black" panose="020B0604020202020204" charset="0"/>
                <a:sym typeface="Red Hat Display Black"/>
              </a:rPr>
            </a:b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142236"/>
              </a:solidFill>
              <a:effectLst/>
              <a:uLnTx/>
              <a:uFillTx/>
              <a:latin typeface="Red Hat Display Black" panose="020B0604020202020204" charset="0"/>
              <a:sym typeface="Red Hat Display Black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95" y="140486"/>
            <a:ext cx="2408987" cy="113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77662" y="300884"/>
            <a:ext cx="597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ER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Arial"/>
                <a:cs typeface="Arial" pitchFamily="34" charset="0"/>
              </a:rPr>
              <a:t>Diagram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03" y="40451"/>
            <a:ext cx="8961120" cy="68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3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-18590" y="300885"/>
            <a:ext cx="597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Class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  </a:t>
            </a:r>
            <a:r>
              <a:rPr lang="en-US" altLang="ko-KR" sz="36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Diagram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575" y="0"/>
            <a:ext cx="8335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6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0" y="310510"/>
            <a:ext cx="597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Database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  </a:t>
            </a:r>
            <a:r>
              <a:rPr lang="en-US" altLang="ko-KR" sz="36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scheme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24" y="0"/>
            <a:ext cx="8966309" cy="67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B7AD684-93AC-4186-A461-CCBC20624B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5" t="17459" r="495" b="3647"/>
          <a:stretch/>
        </p:blipFill>
        <p:spPr>
          <a:xfrm>
            <a:off x="1352048" y="1898"/>
            <a:ext cx="10839952" cy="6476710"/>
          </a:xfrm>
          <a:custGeom>
            <a:avLst/>
            <a:gdLst>
              <a:gd name="connsiteX0" fmla="*/ 13028 w 10839952"/>
              <a:gd name="connsiteY0" fmla="*/ 0 h 6476710"/>
              <a:gd name="connsiteX1" fmla="*/ 10839952 w 10839952"/>
              <a:gd name="connsiteY1" fmla="*/ 0 h 6476710"/>
              <a:gd name="connsiteX2" fmla="*/ 10839952 w 10839952"/>
              <a:gd name="connsiteY2" fmla="*/ 4207453 h 6476710"/>
              <a:gd name="connsiteX3" fmla="*/ 10799970 w 10839952"/>
              <a:gd name="connsiteY3" fmla="*/ 4258332 h 6476710"/>
              <a:gd name="connsiteX4" fmla="*/ 6096000 w 10839952"/>
              <a:gd name="connsiteY4" fmla="*/ 6476710 h 6476710"/>
              <a:gd name="connsiteX5" fmla="*/ 0 w 10839952"/>
              <a:gd name="connsiteY5" fmla="*/ 380710 h 6476710"/>
              <a:gd name="connsiteX6" fmla="*/ 7932 w 10839952"/>
              <a:gd name="connsiteY6" fmla="*/ 67011 h 6476710"/>
              <a:gd name="connsiteX7" fmla="*/ 13028 w 10839952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2" h="6476710">
                <a:moveTo>
                  <a:pt x="13028" y="0"/>
                </a:moveTo>
                <a:lnTo>
                  <a:pt x="10839952" y="0"/>
                </a:lnTo>
                <a:lnTo>
                  <a:pt x="10839952" y="4207453"/>
                </a:lnTo>
                <a:lnTo>
                  <a:pt x="10799970" y="4258332"/>
                </a:lnTo>
                <a:cubicBezTo>
                  <a:pt x="9681874" y="5613152"/>
                  <a:pt x="7989784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4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97DE51-C2B9-43D2-AD71-593D47CCD9CC}"/>
              </a:ext>
            </a:extLst>
          </p:cNvPr>
          <p:cNvSpPr/>
          <p:nvPr/>
        </p:nvSpPr>
        <p:spPr>
          <a:xfrm>
            <a:off x="1352048" y="1898"/>
            <a:ext cx="10839953" cy="6476710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D7BA3-51D7-4EEA-9BA1-B4AAE278A4B9}"/>
              </a:ext>
            </a:extLst>
          </p:cNvPr>
          <p:cNvSpPr txBox="1"/>
          <p:nvPr/>
        </p:nvSpPr>
        <p:spPr>
          <a:xfrm>
            <a:off x="6613542" y="81689"/>
            <a:ext cx="4389535" cy="142192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</a:t>
            </a:r>
            <a:endParaRPr kumimoji="0" lang="id-ID" sz="54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Description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8D0B3A26-77F8-4C2A-9560-F5940234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A84C3D-A63B-4B35-94C5-CED7DDCF2FA0}"/>
              </a:ext>
            </a:extLst>
          </p:cNvPr>
          <p:cNvCxnSpPr>
            <a:cxnSpLocks/>
          </p:cNvCxnSpPr>
          <p:nvPr/>
        </p:nvCxnSpPr>
        <p:spPr>
          <a:xfrm>
            <a:off x="6936537" y="1494766"/>
            <a:ext cx="4018536" cy="578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3435493" y="1743749"/>
            <a:ext cx="667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b="1" dirty="0">
                <a:solidFill>
                  <a:schemeClr val="bg1"/>
                </a:solidFill>
              </a:rPr>
              <a:t>We have acquired a data set of surveillance videos published by </a:t>
            </a:r>
            <a:r>
              <a:rPr lang="en-US" b="1" dirty="0" smtClean="0">
                <a:solidFill>
                  <a:schemeClr val="bg1"/>
                </a:solidFill>
              </a:rPr>
              <a:t>the UCF </a:t>
            </a:r>
            <a:r>
              <a:rPr lang="en-US" b="1" dirty="0">
                <a:solidFill>
                  <a:schemeClr val="bg1"/>
                </a:solidFill>
              </a:rPr>
              <a:t>Center for </a:t>
            </a:r>
            <a:r>
              <a:rPr lang="en-US" b="1" dirty="0" smtClean="0">
                <a:solidFill>
                  <a:schemeClr val="bg1"/>
                </a:solidFill>
              </a:rPr>
              <a:t>research in </a:t>
            </a:r>
            <a:r>
              <a:rPr lang="en-US" b="1" dirty="0">
                <a:solidFill>
                  <a:schemeClr val="bg1"/>
                </a:solidFill>
              </a:rPr>
              <a:t>computer </a:t>
            </a:r>
            <a:r>
              <a:rPr lang="en-US" b="1" dirty="0" smtClean="0">
                <a:solidFill>
                  <a:schemeClr val="bg1"/>
                </a:solidFill>
              </a:rPr>
              <a:t>vision called UCF-Crime, it </a:t>
            </a:r>
            <a:r>
              <a:rPr lang="en-US" b="1" dirty="0">
                <a:solidFill>
                  <a:schemeClr val="bg1"/>
                </a:solidFill>
              </a:rPr>
              <a:t>has1900 video of many classes as Robbery, Stealing, Shooting ... etc.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8" y="3240251"/>
            <a:ext cx="4340994" cy="29584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20" y="3240252"/>
            <a:ext cx="6733942" cy="32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24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886E4FE-25A4-44A4-8FF5-9D1E05CEB319}"/>
              </a:ext>
            </a:extLst>
          </p:cNvPr>
          <p:cNvGrpSpPr/>
          <p:nvPr/>
        </p:nvGrpSpPr>
        <p:grpSpPr>
          <a:xfrm flipH="1">
            <a:off x="-375466" y="3534428"/>
            <a:ext cx="5562601" cy="3323571"/>
            <a:chOff x="7200900" y="3534428"/>
            <a:chExt cx="5562601" cy="332357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70182CC-542A-4D95-AFB1-649B5456CEC7}"/>
                </a:ext>
              </a:extLst>
            </p:cNvPr>
            <p:cNvSpPr/>
            <p:nvPr/>
          </p:nvSpPr>
          <p:spPr>
            <a:xfrm rot="10800000" flipH="1">
              <a:off x="7777322" y="4091297"/>
              <a:ext cx="4630579" cy="2766702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C6F63AD-3B52-4F83-A562-4B17520477C4}"/>
                </a:ext>
              </a:extLst>
            </p:cNvPr>
            <p:cNvSpPr/>
            <p:nvPr/>
          </p:nvSpPr>
          <p:spPr>
            <a:xfrm rot="10800000" flipH="1">
              <a:off x="7509984" y="3848098"/>
              <a:ext cx="5037617" cy="300990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FE2FB4-31F4-4FFB-AA53-B11109C6DA3E}"/>
                </a:ext>
              </a:extLst>
            </p:cNvPr>
            <p:cNvSpPr/>
            <p:nvPr/>
          </p:nvSpPr>
          <p:spPr>
            <a:xfrm rot="10800000" flipH="1">
              <a:off x="7200900" y="3534428"/>
              <a:ext cx="5562601" cy="332357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B9F7602-BF7D-466C-AE39-8729193483A7}"/>
              </a:ext>
            </a:extLst>
          </p:cNvPr>
          <p:cNvSpPr/>
          <p:nvPr/>
        </p:nvSpPr>
        <p:spPr>
          <a:xfrm>
            <a:off x="5923787" y="0"/>
            <a:ext cx="6268213" cy="5922604"/>
          </a:xfrm>
          <a:custGeom>
            <a:avLst/>
            <a:gdLst>
              <a:gd name="connsiteX0" fmla="*/ 10670 w 5613718"/>
              <a:gd name="connsiteY0" fmla="*/ 0 h 5304196"/>
              <a:gd name="connsiteX1" fmla="*/ 5613718 w 5613718"/>
              <a:gd name="connsiteY1" fmla="*/ 0 h 5304196"/>
              <a:gd name="connsiteX2" fmla="*/ 5613718 w 5613718"/>
              <a:gd name="connsiteY2" fmla="*/ 5263456 h 5304196"/>
              <a:gd name="connsiteX3" fmla="*/ 5352739 w 5613718"/>
              <a:gd name="connsiteY3" fmla="*/ 5291392 h 5304196"/>
              <a:gd name="connsiteX4" fmla="*/ 4992406 w 5613718"/>
              <a:gd name="connsiteY4" fmla="*/ 5304196 h 5304196"/>
              <a:gd name="connsiteX5" fmla="*/ 0 w 5613718"/>
              <a:gd name="connsiteY5" fmla="*/ 311788 h 5304196"/>
              <a:gd name="connsiteX6" fmla="*/ 6496 w 5613718"/>
              <a:gd name="connsiteY6" fmla="*/ 54879 h 5304196"/>
              <a:gd name="connsiteX7" fmla="*/ 10670 w 5613718"/>
              <a:gd name="connsiteY7" fmla="*/ 0 h 530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13718" h="5304196">
                <a:moveTo>
                  <a:pt x="10670" y="0"/>
                </a:moveTo>
                <a:lnTo>
                  <a:pt x="5613718" y="0"/>
                </a:lnTo>
                <a:lnTo>
                  <a:pt x="5613718" y="5263456"/>
                </a:lnTo>
                <a:lnTo>
                  <a:pt x="5352739" y="5291392"/>
                </a:lnTo>
                <a:cubicBezTo>
                  <a:pt x="5233733" y="5299880"/>
                  <a:pt x="5113574" y="5304196"/>
                  <a:pt x="4992406" y="5304196"/>
                </a:cubicBezTo>
                <a:cubicBezTo>
                  <a:pt x="2235177" y="5304196"/>
                  <a:pt x="0" y="3069019"/>
                  <a:pt x="0" y="311788"/>
                </a:cubicBezTo>
                <a:cubicBezTo>
                  <a:pt x="0" y="225624"/>
                  <a:pt x="2183" y="139971"/>
                  <a:pt x="6496" y="54879"/>
                </a:cubicBezTo>
                <a:lnTo>
                  <a:pt x="10670" y="0"/>
                </a:lnTo>
                <a:close/>
              </a:path>
            </a:pathLst>
          </a:custGeom>
          <a:solidFill>
            <a:srgbClr val="FF6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985C012-4E2D-4AAE-A79E-E68980D973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" t="26727" r="724" b="55738"/>
          <a:stretch/>
        </p:blipFill>
        <p:spPr>
          <a:xfrm>
            <a:off x="452582" y="2556019"/>
            <a:ext cx="11157527" cy="931173"/>
          </a:xfrm>
          <a:custGeom>
            <a:avLst/>
            <a:gdLst>
              <a:gd name="connsiteX0" fmla="*/ 0 w 12192001"/>
              <a:gd name="connsiteY0" fmla="*/ 0 h 1438075"/>
              <a:gd name="connsiteX1" fmla="*/ 12192001 w 12192001"/>
              <a:gd name="connsiteY1" fmla="*/ 0 h 1438075"/>
              <a:gd name="connsiteX2" fmla="*/ 12192001 w 12192001"/>
              <a:gd name="connsiteY2" fmla="*/ 1438075 h 1438075"/>
              <a:gd name="connsiteX3" fmla="*/ 0 w 12192001"/>
              <a:gd name="connsiteY3" fmla="*/ 1438075 h 1438075"/>
              <a:gd name="connsiteX4" fmla="*/ 0 w 12192001"/>
              <a:gd name="connsiteY4" fmla="*/ 0 h 143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1438075">
                <a:moveTo>
                  <a:pt x="0" y="0"/>
                </a:moveTo>
                <a:lnTo>
                  <a:pt x="12192001" y="0"/>
                </a:lnTo>
                <a:lnTo>
                  <a:pt x="12192001" y="1438075"/>
                </a:lnTo>
                <a:lnTo>
                  <a:pt x="0" y="143807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17D78-A78F-4C1C-A5BC-6365F04EB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5939" y="6394948"/>
            <a:ext cx="64591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D56F04-5795-4178-A3D9-96D7A8741230}"/>
              </a:ext>
            </a:extLst>
          </p:cNvPr>
          <p:cNvSpPr txBox="1"/>
          <p:nvPr/>
        </p:nvSpPr>
        <p:spPr>
          <a:xfrm>
            <a:off x="2105731" y="4916969"/>
            <a:ext cx="1902265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Services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1077031" y="457727"/>
            <a:ext cx="4703724" cy="143853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E859EE-A802-4735-97EB-AE09A68A3E48}"/>
              </a:ext>
            </a:extLst>
          </p:cNvPr>
          <p:cNvSpPr/>
          <p:nvPr/>
        </p:nvSpPr>
        <p:spPr>
          <a:xfrm>
            <a:off x="452582" y="2555787"/>
            <a:ext cx="11157527" cy="93396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77031" y="2438335"/>
            <a:ext cx="5100704" cy="1048857"/>
            <a:chOff x="1077031" y="2438335"/>
            <a:chExt cx="5100704" cy="10488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6C772E-404D-44B6-A0D3-3CEA45D068E5}"/>
                </a:ext>
              </a:extLst>
            </p:cNvPr>
            <p:cNvSpPr txBox="1"/>
            <p:nvPr/>
          </p:nvSpPr>
          <p:spPr>
            <a:xfrm>
              <a:off x="1077031" y="2438335"/>
              <a:ext cx="1902265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A37403-51E6-4ABC-B0A6-C0E9AC495122}"/>
                </a:ext>
              </a:extLst>
            </p:cNvPr>
            <p:cNvSpPr txBox="1"/>
            <p:nvPr/>
          </p:nvSpPr>
          <p:spPr>
            <a:xfrm>
              <a:off x="2105731" y="2922879"/>
              <a:ext cx="3679367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  <a:latin typeface="Calibri" panose="020F0502020204030204"/>
                </a:rPr>
                <a:t>U</a:t>
              </a:r>
              <a:r>
                <a:rPr lang="id-ID" sz="1600" dirty="0" smtClean="0">
                  <a:solidFill>
                    <a:prstClr val="white">
                      <a:lumMod val="75000"/>
                    </a:prstClr>
                  </a:solidFill>
                </a:rPr>
                <a:t>CF-Crime </a:t>
              </a:r>
              <a:r>
                <a:rPr lang="id-ID" sz="1600" dirty="0">
                  <a:solidFill>
                    <a:prstClr val="white">
                      <a:lumMod val="75000"/>
                    </a:prstClr>
                  </a:solidFill>
                </a:rPr>
                <a:t>Datase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557163-6378-4710-AB68-94CA246E15BF}"/>
                </a:ext>
              </a:extLst>
            </p:cNvPr>
            <p:cNvSpPr txBox="1"/>
            <p:nvPr/>
          </p:nvSpPr>
          <p:spPr>
            <a:xfrm>
              <a:off x="2105731" y="2556019"/>
              <a:ext cx="4072004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Calibri" panose="020F0502020204030204"/>
                </a:rPr>
                <a:t>Dataset Name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882FB6C-2D7E-4F56-AD71-4D694EAB262A}"/>
                </a:ext>
              </a:extLst>
            </p:cNvPr>
            <p:cNvCxnSpPr>
              <a:cxnSpLocks/>
            </p:cNvCxnSpPr>
            <p:nvPr/>
          </p:nvCxnSpPr>
          <p:spPr>
            <a:xfrm>
              <a:off x="1960951" y="2606886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709735" y="2438335"/>
            <a:ext cx="4669967" cy="1007764"/>
            <a:chOff x="6709735" y="2438335"/>
            <a:chExt cx="4669967" cy="100776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7F615F-80AE-4511-B0CC-57141D3FB70A}"/>
                </a:ext>
              </a:extLst>
            </p:cNvPr>
            <p:cNvSpPr txBox="1"/>
            <p:nvPr/>
          </p:nvSpPr>
          <p:spPr>
            <a:xfrm>
              <a:off x="7700335" y="2922879"/>
              <a:ext cx="3679367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</a:rPr>
                <a:t>95.9 GB.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709735" y="2438335"/>
              <a:ext cx="2892865" cy="769441"/>
              <a:chOff x="6709735" y="2438335"/>
              <a:chExt cx="2892865" cy="769441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0A0C25-51A8-489B-8C1F-2B1F9A972716}"/>
                  </a:ext>
                </a:extLst>
              </p:cNvPr>
              <p:cNvSpPr txBox="1"/>
              <p:nvPr/>
            </p:nvSpPr>
            <p:spPr>
              <a:xfrm>
                <a:off x="6709735" y="2438335"/>
                <a:ext cx="1902265" cy="76944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603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510723F-DDD6-4944-A5BC-8486BF3386EA}"/>
                  </a:ext>
                </a:extLst>
              </p:cNvPr>
              <p:cNvSpPr txBox="1"/>
              <p:nvPr/>
            </p:nvSpPr>
            <p:spPr>
              <a:xfrm>
                <a:off x="7700335" y="2556019"/>
                <a:ext cx="1902265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Dataset Size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A38DA2D-AE04-474B-ACA4-6921F72B29CC}"/>
                </a:ext>
              </a:extLst>
            </p:cNvPr>
            <p:cNvCxnSpPr>
              <a:cxnSpLocks/>
            </p:cNvCxnSpPr>
            <p:nvPr/>
          </p:nvCxnSpPr>
          <p:spPr>
            <a:xfrm>
              <a:off x="7552463" y="2565793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6985C012-4E2D-4AAE-A79E-E68980D973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" t="26727" r="724" b="55738"/>
          <a:stretch/>
        </p:blipFill>
        <p:spPr>
          <a:xfrm>
            <a:off x="452582" y="4054231"/>
            <a:ext cx="11157527" cy="931173"/>
          </a:xfrm>
          <a:custGeom>
            <a:avLst/>
            <a:gdLst>
              <a:gd name="connsiteX0" fmla="*/ 0 w 12192001"/>
              <a:gd name="connsiteY0" fmla="*/ 0 h 1438075"/>
              <a:gd name="connsiteX1" fmla="*/ 12192001 w 12192001"/>
              <a:gd name="connsiteY1" fmla="*/ 0 h 1438075"/>
              <a:gd name="connsiteX2" fmla="*/ 12192001 w 12192001"/>
              <a:gd name="connsiteY2" fmla="*/ 1438075 h 1438075"/>
              <a:gd name="connsiteX3" fmla="*/ 0 w 12192001"/>
              <a:gd name="connsiteY3" fmla="*/ 1438075 h 1438075"/>
              <a:gd name="connsiteX4" fmla="*/ 0 w 12192001"/>
              <a:gd name="connsiteY4" fmla="*/ 0 h 143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1438075">
                <a:moveTo>
                  <a:pt x="0" y="0"/>
                </a:moveTo>
                <a:lnTo>
                  <a:pt x="12192001" y="0"/>
                </a:lnTo>
                <a:lnTo>
                  <a:pt x="12192001" y="1438075"/>
                </a:lnTo>
                <a:lnTo>
                  <a:pt x="0" y="143807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8E859EE-A802-4735-97EB-AE09A68A3E48}"/>
              </a:ext>
            </a:extLst>
          </p:cNvPr>
          <p:cNvSpPr/>
          <p:nvPr/>
        </p:nvSpPr>
        <p:spPr>
          <a:xfrm>
            <a:off x="452582" y="4051674"/>
            <a:ext cx="11157527" cy="94953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077031" y="3936547"/>
            <a:ext cx="5100704" cy="1048857"/>
            <a:chOff x="1077031" y="2438335"/>
            <a:chExt cx="5100704" cy="104885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76C772E-404D-44B6-A0D3-3CEA45D068E5}"/>
                </a:ext>
              </a:extLst>
            </p:cNvPr>
            <p:cNvSpPr txBox="1"/>
            <p:nvPr/>
          </p:nvSpPr>
          <p:spPr>
            <a:xfrm>
              <a:off x="1077031" y="2438335"/>
              <a:ext cx="1902265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A37403-51E6-4ABC-B0A6-C0E9AC495122}"/>
                </a:ext>
              </a:extLst>
            </p:cNvPr>
            <p:cNvSpPr txBox="1"/>
            <p:nvPr/>
          </p:nvSpPr>
          <p:spPr>
            <a:xfrm>
              <a:off x="2105731" y="2922879"/>
              <a:ext cx="3965324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id-ID" sz="1600" dirty="0">
                  <a:solidFill>
                    <a:prstClr val="white">
                      <a:lumMod val="75000"/>
                    </a:prstClr>
                  </a:solidFill>
                </a:rPr>
                <a:t>https://www.crcv.ucf.edu/projects/real-world/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557163-6378-4710-AB68-94CA246E15BF}"/>
                </a:ext>
              </a:extLst>
            </p:cNvPr>
            <p:cNvSpPr txBox="1"/>
            <p:nvPr/>
          </p:nvSpPr>
          <p:spPr>
            <a:xfrm>
              <a:off x="2105731" y="2556019"/>
              <a:ext cx="4072004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Calibri" panose="020F0502020204030204"/>
                </a:rPr>
                <a:t>Dataset Link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82FB6C-2D7E-4F56-AD71-4D694EAB262A}"/>
                </a:ext>
              </a:extLst>
            </p:cNvPr>
            <p:cNvCxnSpPr>
              <a:cxnSpLocks/>
            </p:cNvCxnSpPr>
            <p:nvPr/>
          </p:nvCxnSpPr>
          <p:spPr>
            <a:xfrm>
              <a:off x="1960951" y="2606886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6709735" y="3936547"/>
            <a:ext cx="4669967" cy="1069319"/>
            <a:chOff x="6709735" y="2438335"/>
            <a:chExt cx="4669967" cy="106931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7F615F-80AE-4511-B0CC-57141D3FB70A}"/>
                </a:ext>
              </a:extLst>
            </p:cNvPr>
            <p:cNvSpPr txBox="1"/>
            <p:nvPr/>
          </p:nvSpPr>
          <p:spPr>
            <a:xfrm>
              <a:off x="7700335" y="2922879"/>
              <a:ext cx="3679367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</a:rPr>
                <a:t>The dataset has 13 classes for anomaly events and normal class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709735" y="2438335"/>
              <a:ext cx="4198410" cy="769441"/>
              <a:chOff x="6709735" y="2438335"/>
              <a:chExt cx="4198410" cy="76944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0A0C25-51A8-489B-8C1F-2B1F9A972716}"/>
                  </a:ext>
                </a:extLst>
              </p:cNvPr>
              <p:cNvSpPr txBox="1"/>
              <p:nvPr/>
            </p:nvSpPr>
            <p:spPr>
              <a:xfrm>
                <a:off x="6709735" y="2438335"/>
                <a:ext cx="1902265" cy="76944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603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10723F-DDD6-4944-A5BC-8486BF3386EA}"/>
                  </a:ext>
                </a:extLst>
              </p:cNvPr>
              <p:cNvSpPr txBox="1"/>
              <p:nvPr/>
            </p:nvSpPr>
            <p:spPr>
              <a:xfrm>
                <a:off x="7700335" y="2556019"/>
                <a:ext cx="3207810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 smtClean="0">
                    <a:solidFill>
                      <a:prstClr val="white"/>
                    </a:solidFill>
                    <a:latin typeface="Calibri" panose="020F0502020204030204"/>
                  </a:rPr>
                  <a:t>Number Of Classes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38DA2D-AE04-474B-ACA4-6921F72B29CC}"/>
                </a:ext>
              </a:extLst>
            </p:cNvPr>
            <p:cNvCxnSpPr>
              <a:cxnSpLocks/>
            </p:cNvCxnSpPr>
            <p:nvPr/>
          </p:nvCxnSpPr>
          <p:spPr>
            <a:xfrm>
              <a:off x="7552463" y="2565793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6985C012-4E2D-4AAE-A79E-E68980D973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" t="26727" r="724" b="55738"/>
          <a:stretch/>
        </p:blipFill>
        <p:spPr>
          <a:xfrm>
            <a:off x="474189" y="5444803"/>
            <a:ext cx="11157527" cy="931173"/>
          </a:xfrm>
          <a:custGeom>
            <a:avLst/>
            <a:gdLst>
              <a:gd name="connsiteX0" fmla="*/ 0 w 12192001"/>
              <a:gd name="connsiteY0" fmla="*/ 0 h 1438075"/>
              <a:gd name="connsiteX1" fmla="*/ 12192001 w 12192001"/>
              <a:gd name="connsiteY1" fmla="*/ 0 h 1438075"/>
              <a:gd name="connsiteX2" fmla="*/ 12192001 w 12192001"/>
              <a:gd name="connsiteY2" fmla="*/ 1438075 h 1438075"/>
              <a:gd name="connsiteX3" fmla="*/ 0 w 12192001"/>
              <a:gd name="connsiteY3" fmla="*/ 1438075 h 1438075"/>
              <a:gd name="connsiteX4" fmla="*/ 0 w 12192001"/>
              <a:gd name="connsiteY4" fmla="*/ 0 h 143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1438075">
                <a:moveTo>
                  <a:pt x="0" y="0"/>
                </a:moveTo>
                <a:lnTo>
                  <a:pt x="12192001" y="0"/>
                </a:lnTo>
                <a:lnTo>
                  <a:pt x="12192001" y="1438075"/>
                </a:lnTo>
                <a:lnTo>
                  <a:pt x="0" y="143807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8E859EE-A802-4735-97EB-AE09A68A3E48}"/>
              </a:ext>
            </a:extLst>
          </p:cNvPr>
          <p:cNvSpPr/>
          <p:nvPr/>
        </p:nvSpPr>
        <p:spPr>
          <a:xfrm>
            <a:off x="474189" y="5442247"/>
            <a:ext cx="11157527" cy="9271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098638" y="5327119"/>
            <a:ext cx="5100704" cy="1048857"/>
            <a:chOff x="1077031" y="2438335"/>
            <a:chExt cx="5100704" cy="104885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6C772E-404D-44B6-A0D3-3CEA45D068E5}"/>
                </a:ext>
              </a:extLst>
            </p:cNvPr>
            <p:cNvSpPr txBox="1"/>
            <p:nvPr/>
          </p:nvSpPr>
          <p:spPr>
            <a:xfrm>
              <a:off x="1077031" y="2438335"/>
              <a:ext cx="1902265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A37403-51E6-4ABC-B0A6-C0E9AC495122}"/>
                </a:ext>
              </a:extLst>
            </p:cNvPr>
            <p:cNvSpPr txBox="1"/>
            <p:nvPr/>
          </p:nvSpPr>
          <p:spPr>
            <a:xfrm>
              <a:off x="2105731" y="2922879"/>
              <a:ext cx="3679367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id-ID" sz="1600" dirty="0">
                  <a:solidFill>
                    <a:prstClr val="white">
                      <a:lumMod val="75000"/>
                    </a:prstClr>
                  </a:solidFill>
                </a:rPr>
                <a:t>1000-1500 frames per video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4557163-6378-4710-AB68-94CA246E15BF}"/>
                </a:ext>
              </a:extLst>
            </p:cNvPr>
            <p:cNvSpPr txBox="1"/>
            <p:nvPr/>
          </p:nvSpPr>
          <p:spPr>
            <a:xfrm>
              <a:off x="2105731" y="2556019"/>
              <a:ext cx="4072004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Average Video Frames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882FB6C-2D7E-4F56-AD71-4D694EAB262A}"/>
                </a:ext>
              </a:extLst>
            </p:cNvPr>
            <p:cNvCxnSpPr>
              <a:cxnSpLocks/>
            </p:cNvCxnSpPr>
            <p:nvPr/>
          </p:nvCxnSpPr>
          <p:spPr>
            <a:xfrm>
              <a:off x="1960951" y="2606886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6731342" y="5327119"/>
            <a:ext cx="4669967" cy="1069319"/>
            <a:chOff x="6709735" y="2438335"/>
            <a:chExt cx="4669967" cy="106931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A7F615F-80AE-4511-B0CC-57141D3FB70A}"/>
                </a:ext>
              </a:extLst>
            </p:cNvPr>
            <p:cNvSpPr txBox="1"/>
            <p:nvPr/>
          </p:nvSpPr>
          <p:spPr>
            <a:xfrm>
              <a:off x="7700335" y="2922879"/>
              <a:ext cx="3679367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lvl="0"/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</a:rPr>
                <a:t>we used for fighting 10 videos</a:t>
              </a:r>
              <a:r>
                <a:rPr lang="en-US" sz="1600" dirty="0" smtClean="0">
                  <a:solidFill>
                    <a:prstClr val="white">
                      <a:lumMod val="75000"/>
                    </a:prstClr>
                  </a:solidFill>
                </a:rPr>
                <a:t>, Robbery </a:t>
              </a:r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</a:rPr>
                <a:t>10 videos</a:t>
              </a:r>
              <a:r>
                <a:rPr lang="en-US" sz="1600" dirty="0" smtClean="0">
                  <a:solidFill>
                    <a:prstClr val="white">
                      <a:lumMod val="75000"/>
                    </a:prstClr>
                  </a:solidFill>
                </a:rPr>
                <a:t>, normal </a:t>
              </a:r>
              <a:r>
                <a:rPr lang="en-US" sz="1600" dirty="0">
                  <a:solidFill>
                    <a:prstClr val="white">
                      <a:lumMod val="75000"/>
                    </a:prstClr>
                  </a:solidFill>
                </a:rPr>
                <a:t>events10 videos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6709735" y="2438335"/>
              <a:ext cx="3926998" cy="769441"/>
              <a:chOff x="6709735" y="2438335"/>
              <a:chExt cx="3926998" cy="769441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0A0C25-51A8-489B-8C1F-2B1F9A972716}"/>
                  </a:ext>
                </a:extLst>
              </p:cNvPr>
              <p:cNvSpPr txBox="1"/>
              <p:nvPr/>
            </p:nvSpPr>
            <p:spPr>
              <a:xfrm>
                <a:off x="6709735" y="2438335"/>
                <a:ext cx="1902265" cy="76944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603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510723F-DDD6-4944-A5BC-8486BF3386EA}"/>
                  </a:ext>
                </a:extLst>
              </p:cNvPr>
              <p:cNvSpPr txBox="1"/>
              <p:nvPr/>
            </p:nvSpPr>
            <p:spPr>
              <a:xfrm>
                <a:off x="7700335" y="2556019"/>
                <a:ext cx="2936398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Number Of</a:t>
                </a:r>
                <a:r>
                  <a:rPr kumimoji="0" lang="en-US" sz="2000" b="1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Videos Used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38DA2D-AE04-474B-ACA4-6921F72B29CC}"/>
                </a:ext>
              </a:extLst>
            </p:cNvPr>
            <p:cNvCxnSpPr>
              <a:cxnSpLocks/>
            </p:cNvCxnSpPr>
            <p:nvPr/>
          </p:nvCxnSpPr>
          <p:spPr>
            <a:xfrm>
              <a:off x="7552463" y="2565793"/>
              <a:ext cx="0" cy="88030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138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866703F-E3C5-45EF-946B-AA4D7781ACBF}"/>
              </a:ext>
            </a:extLst>
          </p:cNvPr>
          <p:cNvSpPr/>
          <p:nvPr/>
        </p:nvSpPr>
        <p:spPr>
          <a:xfrm rot="10800000">
            <a:off x="-2" y="4127502"/>
            <a:ext cx="4569985" cy="2730498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rgbClr val="FF6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7AD684-93AC-4186-A461-CCBC20624B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5" t="17459" r="495" b="3647"/>
          <a:stretch/>
        </p:blipFill>
        <p:spPr>
          <a:xfrm>
            <a:off x="1352048" y="1898"/>
            <a:ext cx="10839952" cy="6476710"/>
          </a:xfrm>
          <a:custGeom>
            <a:avLst/>
            <a:gdLst>
              <a:gd name="connsiteX0" fmla="*/ 13028 w 10839952"/>
              <a:gd name="connsiteY0" fmla="*/ 0 h 6476710"/>
              <a:gd name="connsiteX1" fmla="*/ 10839952 w 10839952"/>
              <a:gd name="connsiteY1" fmla="*/ 0 h 6476710"/>
              <a:gd name="connsiteX2" fmla="*/ 10839952 w 10839952"/>
              <a:gd name="connsiteY2" fmla="*/ 4207453 h 6476710"/>
              <a:gd name="connsiteX3" fmla="*/ 10799970 w 10839952"/>
              <a:gd name="connsiteY3" fmla="*/ 4258332 h 6476710"/>
              <a:gd name="connsiteX4" fmla="*/ 6096000 w 10839952"/>
              <a:gd name="connsiteY4" fmla="*/ 6476710 h 6476710"/>
              <a:gd name="connsiteX5" fmla="*/ 0 w 10839952"/>
              <a:gd name="connsiteY5" fmla="*/ 380710 h 6476710"/>
              <a:gd name="connsiteX6" fmla="*/ 7932 w 10839952"/>
              <a:gd name="connsiteY6" fmla="*/ 67011 h 6476710"/>
              <a:gd name="connsiteX7" fmla="*/ 13028 w 10839952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2" h="6476710">
                <a:moveTo>
                  <a:pt x="13028" y="0"/>
                </a:moveTo>
                <a:lnTo>
                  <a:pt x="10839952" y="0"/>
                </a:lnTo>
                <a:lnTo>
                  <a:pt x="10839952" y="4207453"/>
                </a:lnTo>
                <a:lnTo>
                  <a:pt x="10799970" y="4258332"/>
                </a:lnTo>
                <a:cubicBezTo>
                  <a:pt x="9681874" y="5613152"/>
                  <a:pt x="7989784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4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97DE51-C2B9-43D2-AD71-593D47CCD9CC}"/>
              </a:ext>
            </a:extLst>
          </p:cNvPr>
          <p:cNvSpPr/>
          <p:nvPr/>
        </p:nvSpPr>
        <p:spPr>
          <a:xfrm>
            <a:off x="1352048" y="1898"/>
            <a:ext cx="10839953" cy="6476710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D7BA3-51D7-4EEA-9BA1-B4AAE278A4B9}"/>
              </a:ext>
            </a:extLst>
          </p:cNvPr>
          <p:cNvSpPr txBox="1"/>
          <p:nvPr/>
        </p:nvSpPr>
        <p:spPr>
          <a:xfrm>
            <a:off x="6663561" y="681953"/>
            <a:ext cx="3876126" cy="77373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en-US" sz="5400" b="1" dirty="0" smtClean="0">
                <a:solidFill>
                  <a:prstClr val="white"/>
                </a:solidFill>
              </a:rPr>
              <a:t>Methodology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8D0B3A26-77F8-4C2A-9560-F5940234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2DEB490-407F-4F15-9DD8-45E1890593CC}"/>
              </a:ext>
            </a:extLst>
          </p:cNvPr>
          <p:cNvSpPr/>
          <p:nvPr/>
        </p:nvSpPr>
        <p:spPr>
          <a:xfrm rot="10800000" flipH="1">
            <a:off x="7777322" y="4091297"/>
            <a:ext cx="4630579" cy="2766702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468288B-FDB2-432C-AB9E-7CAE44E42AB6}"/>
              </a:ext>
            </a:extLst>
          </p:cNvPr>
          <p:cNvSpPr/>
          <p:nvPr/>
        </p:nvSpPr>
        <p:spPr>
          <a:xfrm rot="10800000" flipH="1">
            <a:off x="7509984" y="3848098"/>
            <a:ext cx="5037617" cy="3009901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63CC17B-BE79-448F-9A91-0608456749FE}"/>
              </a:ext>
            </a:extLst>
          </p:cNvPr>
          <p:cNvSpPr/>
          <p:nvPr/>
        </p:nvSpPr>
        <p:spPr>
          <a:xfrm rot="10800000" flipH="1">
            <a:off x="7200900" y="3534428"/>
            <a:ext cx="5562601" cy="3323571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C0AABC2-CA28-4A14-95D4-EEE84A110475}"/>
              </a:ext>
            </a:extLst>
          </p:cNvPr>
          <p:cNvSpPr/>
          <p:nvPr/>
        </p:nvSpPr>
        <p:spPr>
          <a:xfrm>
            <a:off x="1094176" y="2150060"/>
            <a:ext cx="3428510" cy="3882473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E051B-E4C6-4F16-9FE9-1557B354F4EA}"/>
              </a:ext>
            </a:extLst>
          </p:cNvPr>
          <p:cNvSpPr txBox="1"/>
          <p:nvPr/>
        </p:nvSpPr>
        <p:spPr>
          <a:xfrm>
            <a:off x="1593523" y="2363026"/>
            <a:ext cx="306656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Viola-Jones Algorithm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F0757-9888-4E4D-8293-AC5D14B20F41}"/>
              </a:ext>
            </a:extLst>
          </p:cNvPr>
          <p:cNvSpPr txBox="1"/>
          <p:nvPr/>
        </p:nvSpPr>
        <p:spPr>
          <a:xfrm>
            <a:off x="1260909" y="2777843"/>
            <a:ext cx="315981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/>
            <a:r>
              <a:rPr lang="en-US" sz="1600" i="1" dirty="0" smtClean="0">
                <a:solidFill>
                  <a:prstClr val="black"/>
                </a:solidFill>
              </a:rPr>
              <a:t>It’s an Object </a:t>
            </a:r>
            <a:r>
              <a:rPr lang="en-US" sz="1600" i="1" dirty="0">
                <a:solidFill>
                  <a:prstClr val="black"/>
                </a:solidFill>
              </a:rPr>
              <a:t>Detection </a:t>
            </a:r>
            <a:r>
              <a:rPr lang="en-US" sz="1600" i="1" dirty="0" smtClean="0">
                <a:solidFill>
                  <a:prstClr val="black"/>
                </a:solidFill>
              </a:rPr>
              <a:t>Framework, it’s utilized to detect faces in frames.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A84C3D-A63B-4B35-94C5-CED7DDCF2FA0}"/>
              </a:ext>
            </a:extLst>
          </p:cNvPr>
          <p:cNvCxnSpPr>
            <a:cxnSpLocks/>
          </p:cNvCxnSpPr>
          <p:nvPr/>
        </p:nvCxnSpPr>
        <p:spPr>
          <a:xfrm>
            <a:off x="6936537" y="1494766"/>
            <a:ext cx="4018536" cy="578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73636" y="3534428"/>
            <a:ext cx="2669590" cy="2222134"/>
          </a:xfrm>
          <a:prstGeom prst="rect">
            <a:avLst/>
          </a:prstGeom>
        </p:spPr>
      </p:pic>
      <p:sp>
        <p:nvSpPr>
          <p:cNvPr id="33" name="Rectangle: Rounded Corners 9">
            <a:extLst>
              <a:ext uri="{FF2B5EF4-FFF2-40B4-BE49-F238E27FC236}">
                <a16:creationId xmlns:a16="http://schemas.microsoft.com/office/drawing/2014/main" id="{BC0AABC2-CA28-4A14-95D4-EEE84A110475}"/>
              </a:ext>
            </a:extLst>
          </p:cNvPr>
          <p:cNvSpPr/>
          <p:nvPr/>
        </p:nvSpPr>
        <p:spPr>
          <a:xfrm>
            <a:off x="4732024" y="2149971"/>
            <a:ext cx="3428510" cy="3882473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E051B-E4C6-4F16-9FE9-1557B354F4EA}"/>
              </a:ext>
            </a:extLst>
          </p:cNvPr>
          <p:cNvSpPr txBox="1"/>
          <p:nvPr/>
        </p:nvSpPr>
        <p:spPr>
          <a:xfrm>
            <a:off x="5367441" y="2378809"/>
            <a:ext cx="306656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0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YOLOv4 Algorithm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31" y="3405347"/>
            <a:ext cx="3036464" cy="23932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DCAB0F-B3CE-4874-8464-CAA413961CEF}"/>
              </a:ext>
            </a:extLst>
          </p:cNvPr>
          <p:cNvSpPr txBox="1"/>
          <p:nvPr/>
        </p:nvSpPr>
        <p:spPr>
          <a:xfrm>
            <a:off x="4926732" y="2776398"/>
            <a:ext cx="349167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1" dirty="0" smtClean="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t’s A light weighted CNN model that utilized to detect objects.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9">
            <a:extLst>
              <a:ext uri="{FF2B5EF4-FFF2-40B4-BE49-F238E27FC236}">
                <a16:creationId xmlns:a16="http://schemas.microsoft.com/office/drawing/2014/main" id="{BC0AABC2-CA28-4A14-95D4-EEE84A110475}"/>
              </a:ext>
            </a:extLst>
          </p:cNvPr>
          <p:cNvSpPr/>
          <p:nvPr/>
        </p:nvSpPr>
        <p:spPr>
          <a:xfrm>
            <a:off x="8369872" y="2135746"/>
            <a:ext cx="3428510" cy="3882473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9E051B-E4C6-4F16-9FE9-1557B354F4EA}"/>
              </a:ext>
            </a:extLst>
          </p:cNvPr>
          <p:cNvSpPr txBox="1"/>
          <p:nvPr/>
        </p:nvSpPr>
        <p:spPr>
          <a:xfrm>
            <a:off x="8731813" y="2393804"/>
            <a:ext cx="306656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b="1" dirty="0" smtClean="0">
                <a:solidFill>
                  <a:srgbClr val="FF6035"/>
                </a:solidFill>
              </a:rPr>
              <a:t>Gaussian Noise Algorithm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CAB0F-B3CE-4874-8464-CAA413961CEF}"/>
              </a:ext>
            </a:extLst>
          </p:cNvPr>
          <p:cNvSpPr txBox="1"/>
          <p:nvPr/>
        </p:nvSpPr>
        <p:spPr>
          <a:xfrm>
            <a:off x="8530291" y="2778380"/>
            <a:ext cx="324390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i="1" dirty="0">
                <a:solidFill>
                  <a:prstClr val="black"/>
                </a:solidFill>
              </a:rPr>
              <a:t>An algorithm that improves and enhances the quality of the images.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2" t="10000" r="18734" b="6034"/>
          <a:stretch/>
        </p:blipFill>
        <p:spPr>
          <a:xfrm>
            <a:off x="8469618" y="3534429"/>
            <a:ext cx="3225077" cy="23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99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4" grpId="0"/>
      <p:bldP spid="28" grpId="0"/>
      <p:bldP spid="33" grpId="0" animBg="1"/>
      <p:bldP spid="26" grpId="0"/>
      <p:bldP spid="29" grpId="0"/>
      <p:bldP spid="34" grpId="0" animBg="1"/>
      <p:bldP spid="27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866703F-E3C5-45EF-946B-AA4D7781ACBF}"/>
              </a:ext>
            </a:extLst>
          </p:cNvPr>
          <p:cNvSpPr/>
          <p:nvPr/>
        </p:nvSpPr>
        <p:spPr>
          <a:xfrm rot="10800000">
            <a:off x="-2" y="4127502"/>
            <a:ext cx="4569985" cy="2730498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rgbClr val="FF6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7AD684-93AC-4186-A461-CCBC20624B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5" t="17459" r="495" b="3647"/>
          <a:stretch/>
        </p:blipFill>
        <p:spPr>
          <a:xfrm>
            <a:off x="1352048" y="1898"/>
            <a:ext cx="10839952" cy="6476710"/>
          </a:xfrm>
          <a:custGeom>
            <a:avLst/>
            <a:gdLst>
              <a:gd name="connsiteX0" fmla="*/ 13028 w 10839952"/>
              <a:gd name="connsiteY0" fmla="*/ 0 h 6476710"/>
              <a:gd name="connsiteX1" fmla="*/ 10839952 w 10839952"/>
              <a:gd name="connsiteY1" fmla="*/ 0 h 6476710"/>
              <a:gd name="connsiteX2" fmla="*/ 10839952 w 10839952"/>
              <a:gd name="connsiteY2" fmla="*/ 4207453 h 6476710"/>
              <a:gd name="connsiteX3" fmla="*/ 10799970 w 10839952"/>
              <a:gd name="connsiteY3" fmla="*/ 4258332 h 6476710"/>
              <a:gd name="connsiteX4" fmla="*/ 6096000 w 10839952"/>
              <a:gd name="connsiteY4" fmla="*/ 6476710 h 6476710"/>
              <a:gd name="connsiteX5" fmla="*/ 0 w 10839952"/>
              <a:gd name="connsiteY5" fmla="*/ 380710 h 6476710"/>
              <a:gd name="connsiteX6" fmla="*/ 7932 w 10839952"/>
              <a:gd name="connsiteY6" fmla="*/ 67011 h 6476710"/>
              <a:gd name="connsiteX7" fmla="*/ 13028 w 10839952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2" h="6476710">
                <a:moveTo>
                  <a:pt x="13028" y="0"/>
                </a:moveTo>
                <a:lnTo>
                  <a:pt x="10839952" y="0"/>
                </a:lnTo>
                <a:lnTo>
                  <a:pt x="10839952" y="4207453"/>
                </a:lnTo>
                <a:lnTo>
                  <a:pt x="10799970" y="4258332"/>
                </a:lnTo>
                <a:cubicBezTo>
                  <a:pt x="9681874" y="5613152"/>
                  <a:pt x="7989784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4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97DE51-C2B9-43D2-AD71-593D47CCD9CC}"/>
              </a:ext>
            </a:extLst>
          </p:cNvPr>
          <p:cNvSpPr/>
          <p:nvPr/>
        </p:nvSpPr>
        <p:spPr>
          <a:xfrm>
            <a:off x="1352048" y="1898"/>
            <a:ext cx="10839953" cy="6476710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D7BA3-51D7-4EEA-9BA1-B4AAE278A4B9}"/>
              </a:ext>
            </a:extLst>
          </p:cNvPr>
          <p:cNvSpPr txBox="1"/>
          <p:nvPr/>
        </p:nvSpPr>
        <p:spPr>
          <a:xfrm>
            <a:off x="6663561" y="681953"/>
            <a:ext cx="3876126" cy="77373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en-US" sz="5400" b="1" dirty="0" smtClean="0">
                <a:solidFill>
                  <a:prstClr val="white"/>
                </a:solidFill>
              </a:rPr>
              <a:t>Methodology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8D0B3A26-77F8-4C2A-9560-F5940234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2DEB490-407F-4F15-9DD8-45E1890593CC}"/>
              </a:ext>
            </a:extLst>
          </p:cNvPr>
          <p:cNvSpPr/>
          <p:nvPr/>
        </p:nvSpPr>
        <p:spPr>
          <a:xfrm rot="10800000" flipH="1">
            <a:off x="7777322" y="4091297"/>
            <a:ext cx="4630579" cy="2766702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468288B-FDB2-432C-AB9E-7CAE44E42AB6}"/>
              </a:ext>
            </a:extLst>
          </p:cNvPr>
          <p:cNvSpPr/>
          <p:nvPr/>
        </p:nvSpPr>
        <p:spPr>
          <a:xfrm rot="10800000" flipH="1">
            <a:off x="7509984" y="3848098"/>
            <a:ext cx="5037617" cy="3009901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63CC17B-BE79-448F-9A91-0608456749FE}"/>
              </a:ext>
            </a:extLst>
          </p:cNvPr>
          <p:cNvSpPr/>
          <p:nvPr/>
        </p:nvSpPr>
        <p:spPr>
          <a:xfrm rot="10800000" flipH="1">
            <a:off x="7200900" y="3534428"/>
            <a:ext cx="5562601" cy="3323571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noFill/>
          <a:ln>
            <a:solidFill>
              <a:srgbClr val="FF6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A84C3D-A63B-4B35-94C5-CED7DDCF2FA0}"/>
              </a:ext>
            </a:extLst>
          </p:cNvPr>
          <p:cNvCxnSpPr>
            <a:cxnSpLocks/>
          </p:cNvCxnSpPr>
          <p:nvPr/>
        </p:nvCxnSpPr>
        <p:spPr>
          <a:xfrm>
            <a:off x="6936537" y="1494766"/>
            <a:ext cx="4018536" cy="578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BC0AABC2-CA28-4A14-95D4-EEE84A110475}"/>
              </a:ext>
            </a:extLst>
          </p:cNvPr>
          <p:cNvSpPr/>
          <p:nvPr/>
        </p:nvSpPr>
        <p:spPr>
          <a:xfrm>
            <a:off x="2432185" y="2053179"/>
            <a:ext cx="3428510" cy="3882473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9E051B-E4C6-4F16-9FE9-1557B354F4EA}"/>
              </a:ext>
            </a:extLst>
          </p:cNvPr>
          <p:cNvSpPr txBox="1"/>
          <p:nvPr/>
        </p:nvSpPr>
        <p:spPr>
          <a:xfrm>
            <a:off x="2692159" y="2265463"/>
            <a:ext cx="3066569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6035"/>
                </a:solidFill>
              </a:rPr>
              <a:t>Gaussian </a:t>
            </a:r>
            <a:r>
              <a:rPr lang="en-US" sz="2000" b="1" dirty="0" smtClean="0">
                <a:solidFill>
                  <a:srgbClr val="FF6035"/>
                </a:solidFill>
              </a:rPr>
              <a:t>Blurring </a:t>
            </a:r>
            <a:r>
              <a:rPr lang="en-US" sz="2000" b="1" dirty="0">
                <a:solidFill>
                  <a:srgbClr val="FF6035"/>
                </a:solidFill>
              </a:rPr>
              <a:t>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0F0757-9888-4E4D-8293-AC5D14B20F41}"/>
              </a:ext>
            </a:extLst>
          </p:cNvPr>
          <p:cNvSpPr txBox="1"/>
          <p:nvPr/>
        </p:nvSpPr>
        <p:spPr>
          <a:xfrm>
            <a:off x="2598918" y="2680962"/>
            <a:ext cx="315981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/>
            <a:r>
              <a:rPr lang="en-US" sz="1600" i="1" dirty="0" smtClean="0">
                <a:solidFill>
                  <a:prstClr val="black"/>
                </a:solidFill>
              </a:rPr>
              <a:t>Cascade feature classifier for face detection is used then </a:t>
            </a:r>
            <a:r>
              <a:rPr lang="en-US" sz="1600" i="1" dirty="0" err="1" smtClean="0">
                <a:solidFill>
                  <a:prstClr val="black"/>
                </a:solidFill>
              </a:rPr>
              <a:t>gaussian</a:t>
            </a:r>
            <a:r>
              <a:rPr lang="en-US" sz="1600" i="1" dirty="0" smtClean="0">
                <a:solidFill>
                  <a:prstClr val="black"/>
                </a:solidFill>
              </a:rPr>
              <a:t> blur the faces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: Rounded Corners 9">
            <a:extLst>
              <a:ext uri="{FF2B5EF4-FFF2-40B4-BE49-F238E27FC236}">
                <a16:creationId xmlns:a16="http://schemas.microsoft.com/office/drawing/2014/main" id="{BC0AABC2-CA28-4A14-95D4-EEE84A110475}"/>
              </a:ext>
            </a:extLst>
          </p:cNvPr>
          <p:cNvSpPr/>
          <p:nvPr/>
        </p:nvSpPr>
        <p:spPr>
          <a:xfrm>
            <a:off x="6481169" y="2053179"/>
            <a:ext cx="3428510" cy="3882473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9E051B-E4C6-4F16-9FE9-1557B354F4EA}"/>
              </a:ext>
            </a:extLst>
          </p:cNvPr>
          <p:cNvSpPr txBox="1"/>
          <p:nvPr/>
        </p:nvSpPr>
        <p:spPr>
          <a:xfrm>
            <a:off x="6980516" y="2266145"/>
            <a:ext cx="306656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rgbClr val="FF6035"/>
                </a:solidFill>
              </a:rPr>
              <a:t>Key Frame Extraction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0F0757-9888-4E4D-8293-AC5D14B20F41}"/>
              </a:ext>
            </a:extLst>
          </p:cNvPr>
          <p:cNvSpPr txBox="1"/>
          <p:nvPr/>
        </p:nvSpPr>
        <p:spPr>
          <a:xfrm>
            <a:off x="6647902" y="2680962"/>
            <a:ext cx="315981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 </a:t>
            </a:r>
            <a:r>
              <a:rPr lang="en-US" sz="1600" i="1" dirty="0" smtClean="0">
                <a:solidFill>
                  <a:prstClr val="black"/>
                </a:solidFill>
              </a:rPr>
              <a:t>Extracting </a:t>
            </a:r>
            <a:r>
              <a:rPr lang="en-US" sz="1600" i="1" dirty="0">
                <a:solidFill>
                  <a:prstClr val="black"/>
                </a:solidFill>
              </a:rPr>
              <a:t>frame or set of frames that have a good representation of a shot.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14430"/>
          <a:stretch/>
        </p:blipFill>
        <p:spPr>
          <a:xfrm>
            <a:off x="2749372" y="3534429"/>
            <a:ext cx="2794135" cy="2185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9"/>
          <a:stretch/>
        </p:blipFill>
        <p:spPr>
          <a:xfrm>
            <a:off x="6826618" y="3489569"/>
            <a:ext cx="2816148" cy="22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61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2" grpId="0"/>
      <p:bldP spid="25" grpId="0"/>
      <p:bldP spid="27" grpId="0" animBg="1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609599" y="0"/>
            <a:ext cx="4768645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 b="1" dirty="0" smtClean="0"/>
              <a:t>User </a:t>
            </a:r>
            <a:r>
              <a:rPr lang="en" sz="4800" dirty="0" smtClean="0"/>
              <a:t/>
            </a:r>
            <a:br>
              <a:rPr lang="en" sz="4800" dirty="0" smtClean="0"/>
            </a:br>
            <a:r>
              <a:rPr lang="en" sz="4800" dirty="0"/>
              <a:t>      </a:t>
            </a:r>
            <a:r>
              <a:rPr lang="en" sz="4800" b="1" dirty="0" smtClean="0">
                <a:solidFill>
                  <a:schemeClr val="accent1"/>
                </a:solidFill>
              </a:rPr>
              <a:t>Interface</a:t>
            </a:r>
            <a:endParaRPr sz="4800" b="1"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1200" cap="none" spc="0" normalizeH="0" baseline="0" noProof="0">
                <a:ln>
                  <a:noFill/>
                </a:ln>
                <a:solidFill>
                  <a:srgbClr val="667180"/>
                </a:solidFill>
                <a:effectLst/>
                <a:uLnTx/>
                <a:uFillTx/>
                <a:latin typeface="Red Hat Display"/>
                <a:sym typeface="Red Hat Display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333" b="1" i="0" u="none" strike="noStrike" kern="1200" cap="none" spc="0" normalizeH="0" baseline="0" noProof="0" dirty="0">
              <a:ln>
                <a:noFill/>
              </a:ln>
              <a:solidFill>
                <a:srgbClr val="667180"/>
              </a:solidFill>
              <a:effectLst/>
              <a:uLnTx/>
              <a:uFillTx/>
              <a:latin typeface="Red Hat Display"/>
              <a:sym typeface="Red Hat Displ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0"/>
          <a:stretch/>
        </p:blipFill>
        <p:spPr>
          <a:xfrm>
            <a:off x="1273742" y="1887912"/>
            <a:ext cx="2438525" cy="4323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0"/>
          <a:stretch/>
        </p:blipFill>
        <p:spPr>
          <a:xfrm>
            <a:off x="4238888" y="1887912"/>
            <a:ext cx="2495678" cy="4323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187" y="1887912"/>
            <a:ext cx="2489328" cy="4314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4514076" y="6346604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1520353" y="6346604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7533200" y="6346604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3624650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609599" y="0"/>
            <a:ext cx="4768645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800" b="1" dirty="0" smtClean="0"/>
              <a:t>User </a:t>
            </a:r>
            <a:r>
              <a:rPr lang="en" sz="4800" dirty="0" smtClean="0"/>
              <a:t/>
            </a:r>
            <a:br>
              <a:rPr lang="en" sz="4800" dirty="0" smtClean="0"/>
            </a:br>
            <a:r>
              <a:rPr lang="en" sz="4800" dirty="0"/>
              <a:t>      </a:t>
            </a:r>
            <a:r>
              <a:rPr lang="en" sz="4800" b="1" dirty="0" smtClean="0">
                <a:solidFill>
                  <a:schemeClr val="accent1"/>
                </a:solidFill>
              </a:rPr>
              <a:t>Interface</a:t>
            </a:r>
            <a:endParaRPr sz="4800" b="1"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1200" cap="none" spc="0" normalizeH="0" baseline="0" noProof="0">
                <a:ln>
                  <a:noFill/>
                </a:ln>
                <a:solidFill>
                  <a:srgbClr val="667180"/>
                </a:solidFill>
                <a:effectLst/>
                <a:uLnTx/>
                <a:uFillTx/>
                <a:latin typeface="Red Hat Display"/>
                <a:sym typeface="Red Hat Display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333" b="1" i="0" u="none" strike="noStrike" kern="1200" cap="none" spc="0" normalizeH="0" baseline="0" noProof="0" dirty="0">
              <a:ln>
                <a:noFill/>
              </a:ln>
              <a:solidFill>
                <a:srgbClr val="667180"/>
              </a:solidFill>
              <a:effectLst/>
              <a:uLnTx/>
              <a:uFillTx/>
              <a:latin typeface="Red Hat Display"/>
              <a:sym typeface="Red Hat Displ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/>
          <a:stretch/>
        </p:blipFill>
        <p:spPr>
          <a:xfrm>
            <a:off x="703444" y="1891200"/>
            <a:ext cx="2463927" cy="4336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28" y="1891201"/>
            <a:ext cx="2468880" cy="4336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6"/>
          <a:stretch/>
        </p:blipFill>
        <p:spPr>
          <a:xfrm>
            <a:off x="6226199" y="1841081"/>
            <a:ext cx="2468880" cy="4386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53" y="1841080"/>
            <a:ext cx="2468880" cy="4386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962756" y="6369410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Account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3742617" y="6369410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6487988" y="6363340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Forget Password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E487A-CC52-4E53-9861-A957FEBC4FED}"/>
              </a:ext>
            </a:extLst>
          </p:cNvPr>
          <p:cNvSpPr txBox="1"/>
          <p:nvPr/>
        </p:nvSpPr>
        <p:spPr>
          <a:xfrm>
            <a:off x="9251842" y="6363340"/>
            <a:ext cx="1945302" cy="3194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225569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667180"/>
                </a:solidFill>
                <a:effectLst/>
                <a:uLnTx/>
                <a:uFillTx/>
                <a:latin typeface="Red Hat Display"/>
                <a:sym typeface="Red Hat Display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19</a:t>
            </a:fld>
            <a:endParaRPr kumimoji="0" sz="1333" b="1" i="0" u="none" strike="noStrike" kern="0" cap="none" spc="0" normalizeH="0" baseline="0" noProof="0">
              <a:ln>
                <a:noFill/>
              </a:ln>
              <a:solidFill>
                <a:srgbClr val="667180"/>
              </a:solidFill>
              <a:effectLst/>
              <a:uLnTx/>
              <a:uFillTx/>
              <a:latin typeface="Red Hat Display"/>
              <a:sym typeface="Red Hat Display"/>
            </a:endParaRPr>
          </a:p>
        </p:txBody>
      </p:sp>
      <p:grpSp>
        <p:nvGrpSpPr>
          <p:cNvPr id="326" name="Google Shape;326;p35"/>
          <p:cNvGrpSpPr/>
          <p:nvPr/>
        </p:nvGrpSpPr>
        <p:grpSpPr>
          <a:xfrm>
            <a:off x="592894" y="1445884"/>
            <a:ext cx="10582037" cy="5454316"/>
            <a:chOff x="1177450" y="241631"/>
            <a:chExt cx="6173152" cy="3616776"/>
          </a:xfrm>
        </p:grpSpPr>
        <p:sp>
          <p:nvSpPr>
            <p:cNvPr id="327" name="Google Shape;327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294294" y="582809"/>
            <a:ext cx="4425190" cy="83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800" b="1" dirty="0" smtClean="0">
                <a:solidFill>
                  <a:schemeClr val="accent1"/>
                </a:solidFill>
              </a:rPr>
              <a:t>Project </a:t>
            </a:r>
            <a:br>
              <a:rPr lang="en" sz="4800" b="1" dirty="0" smtClean="0">
                <a:solidFill>
                  <a:schemeClr val="accent1"/>
                </a:solidFill>
              </a:rPr>
            </a:br>
            <a:r>
              <a:rPr lang="en" sz="4800" b="1" dirty="0" smtClean="0">
                <a:solidFill>
                  <a:schemeClr val="accent1"/>
                </a:solidFill>
              </a:rPr>
              <a:t>     </a:t>
            </a:r>
            <a:r>
              <a:rPr lang="en" sz="4800" b="1" dirty="0" smtClean="0">
                <a:solidFill>
                  <a:srgbClr val="002060"/>
                </a:solidFill>
              </a:rPr>
              <a:t>Demo</a:t>
            </a:r>
            <a:endParaRPr sz="4800" b="1" dirty="0">
              <a:solidFill>
                <a:srgbClr val="002060"/>
              </a:solidFill>
            </a:endParaRPr>
          </a:p>
        </p:txBody>
      </p:sp>
      <p:pic>
        <p:nvPicPr>
          <p:cNvPr id="3" name="WhatsApp Video 2021-03-31 at 1.11.17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547" y="1693120"/>
            <a:ext cx="8364354" cy="46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4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3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62592-A9ED-45C9-B5C2-9EF6C54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55" y="6311107"/>
            <a:ext cx="64591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5197B9C-8673-4D6A-8912-0F61B0E89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41" y="1898"/>
            <a:ext cx="9776166" cy="6309209"/>
          </a:xfrm>
          <a:custGeom>
            <a:avLst/>
            <a:gdLst>
              <a:gd name="connsiteX0" fmla="*/ 13028 w 10839952"/>
              <a:gd name="connsiteY0" fmla="*/ 0 h 6476710"/>
              <a:gd name="connsiteX1" fmla="*/ 10839952 w 10839952"/>
              <a:gd name="connsiteY1" fmla="*/ 0 h 6476710"/>
              <a:gd name="connsiteX2" fmla="*/ 10839952 w 10839952"/>
              <a:gd name="connsiteY2" fmla="*/ 4207453 h 6476710"/>
              <a:gd name="connsiteX3" fmla="*/ 10799970 w 10839952"/>
              <a:gd name="connsiteY3" fmla="*/ 4258332 h 6476710"/>
              <a:gd name="connsiteX4" fmla="*/ 6096000 w 10839952"/>
              <a:gd name="connsiteY4" fmla="*/ 6476710 h 6476710"/>
              <a:gd name="connsiteX5" fmla="*/ 0 w 10839952"/>
              <a:gd name="connsiteY5" fmla="*/ 380710 h 6476710"/>
              <a:gd name="connsiteX6" fmla="*/ 7932 w 10839952"/>
              <a:gd name="connsiteY6" fmla="*/ 67011 h 6476710"/>
              <a:gd name="connsiteX7" fmla="*/ 13028 w 10839952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2" h="6476710">
                <a:moveTo>
                  <a:pt x="13028" y="0"/>
                </a:moveTo>
                <a:lnTo>
                  <a:pt x="10839952" y="0"/>
                </a:lnTo>
                <a:lnTo>
                  <a:pt x="10839952" y="4207453"/>
                </a:lnTo>
                <a:lnTo>
                  <a:pt x="10799970" y="4258332"/>
                </a:lnTo>
                <a:cubicBezTo>
                  <a:pt x="9681874" y="5613152"/>
                  <a:pt x="7989784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4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</p:spPr>
      </p:pic>
      <p:sp>
        <p:nvSpPr>
          <p:cNvPr id="12" name="Freeform: Shape 59">
            <a:extLst>
              <a:ext uri="{FF2B5EF4-FFF2-40B4-BE49-F238E27FC236}">
                <a16:creationId xmlns:a16="http://schemas.microsoft.com/office/drawing/2014/main" id="{A43F9509-4590-42B7-9967-AB6992D8EA2A}"/>
              </a:ext>
            </a:extLst>
          </p:cNvPr>
          <p:cNvSpPr/>
          <p:nvPr/>
        </p:nvSpPr>
        <p:spPr>
          <a:xfrm>
            <a:off x="1883941" y="948"/>
            <a:ext cx="9776166" cy="6311108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F6CEB0F-204C-4D35-9B41-FB31DCF915B9}"/>
              </a:ext>
            </a:extLst>
          </p:cNvPr>
          <p:cNvSpPr txBox="1"/>
          <p:nvPr/>
        </p:nvSpPr>
        <p:spPr>
          <a:xfrm>
            <a:off x="2005765" y="1538825"/>
            <a:ext cx="9731925" cy="210333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prstClr val="white"/>
                </a:solidFill>
                <a:latin typeface="Calibri Light" panose="020F0302020204030204"/>
              </a:rPr>
              <a:t>Software Design Document For </a:t>
            </a:r>
            <a:br>
              <a:rPr lang="en-US" sz="5400" dirty="0" smtClean="0">
                <a:solidFill>
                  <a:prstClr val="white"/>
                </a:solidFill>
                <a:latin typeface="Calibri Light" panose="020F0302020204030204"/>
              </a:rPr>
            </a:br>
            <a:r>
              <a:rPr lang="en-US" sz="5400" dirty="0" smtClean="0">
                <a:solidFill>
                  <a:prstClr val="white"/>
                </a:solidFill>
                <a:latin typeface="Calibri Light" panose="020F0302020204030204"/>
              </a:rPr>
              <a:t>I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ntelligent </a:t>
            </a:r>
            <a:r>
              <a:rPr lang="en-US" sz="5400" noProof="0" dirty="0">
                <a:solidFill>
                  <a:prstClr val="white"/>
                </a:solidFill>
                <a:latin typeface="Calibri Light" panose="020F0302020204030204"/>
              </a:rPr>
              <a:t>S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urveillance </a:t>
            </a:r>
            <a:r>
              <a:rPr lang="en-US" sz="5400" dirty="0">
                <a:solidFill>
                  <a:prstClr val="white"/>
                </a:solidFill>
                <a:latin typeface="Calibri Light" panose="020F0302020204030204"/>
              </a:rPr>
              <a:t>S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ystem </a:t>
            </a:r>
            <a:r>
              <a:rPr lang="en-US" sz="5400" noProof="0" dirty="0">
                <a:solidFill>
                  <a:prstClr val="white"/>
                </a:solidFill>
                <a:latin typeface="Calibri Light" panose="020F0302020204030204"/>
              </a:rPr>
              <a:t>I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n </a:t>
            </a:r>
            <a:r>
              <a:rPr lang="en-US" sz="5400" dirty="0">
                <a:solidFill>
                  <a:prstClr val="white"/>
                </a:solidFill>
                <a:latin typeface="Calibri Light" panose="020F0302020204030204"/>
              </a:rPr>
              <a:t>S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mart </a:t>
            </a:r>
            <a:r>
              <a:rPr lang="en-US" sz="5400" dirty="0">
                <a:solidFill>
                  <a:prstClr val="white"/>
                </a:solidFill>
                <a:latin typeface="Calibri Light" panose="020F0302020204030204"/>
              </a:rPr>
              <a:t>C</a:t>
            </a:r>
            <a:r>
              <a:rPr kumimoji="0" lang="id-ID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ities</a:t>
            </a:r>
            <a:endParaRPr kumimoji="0" lang="id-ID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CAB087A-A71B-437D-B238-F827A0E2B4BA}"/>
              </a:ext>
            </a:extLst>
          </p:cNvPr>
          <p:cNvGrpSpPr/>
          <p:nvPr/>
        </p:nvGrpSpPr>
        <p:grpSpPr>
          <a:xfrm flipH="1">
            <a:off x="-495158" y="3534428"/>
            <a:ext cx="5562601" cy="3323571"/>
            <a:chOff x="7200900" y="3534428"/>
            <a:chExt cx="5562601" cy="3323571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2E759C1-9B77-4945-BF19-1752AD756D1C}"/>
                </a:ext>
              </a:extLst>
            </p:cNvPr>
            <p:cNvSpPr/>
            <p:nvPr/>
          </p:nvSpPr>
          <p:spPr>
            <a:xfrm rot="10800000" flipH="1">
              <a:off x="7777322" y="4091297"/>
              <a:ext cx="4630579" cy="2766702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7C5DBFA-9CDA-4A7B-A7A2-4E9BBCB637B4}"/>
                </a:ext>
              </a:extLst>
            </p:cNvPr>
            <p:cNvSpPr/>
            <p:nvPr/>
          </p:nvSpPr>
          <p:spPr>
            <a:xfrm rot="10800000" flipH="1">
              <a:off x="7509984" y="3848098"/>
              <a:ext cx="5037617" cy="300990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0465624-C004-4AF1-B61A-06A65D02B8D6}"/>
                </a:ext>
              </a:extLst>
            </p:cNvPr>
            <p:cNvSpPr/>
            <p:nvPr/>
          </p:nvSpPr>
          <p:spPr>
            <a:xfrm rot="10800000" flipH="1">
              <a:off x="7200900" y="3534428"/>
              <a:ext cx="5562601" cy="332357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DBFF4D52-70F2-4E2E-8B74-A2458FC784C9}"/>
              </a:ext>
            </a:extLst>
          </p:cNvPr>
          <p:cNvSpPr/>
          <p:nvPr/>
        </p:nvSpPr>
        <p:spPr>
          <a:xfrm rot="10800000" flipV="1">
            <a:off x="0" y="0"/>
            <a:ext cx="3111500" cy="1859075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rgbClr val="FF6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85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>
            <a:extLst>
              <a:ext uri="{FF2B5EF4-FFF2-40B4-BE49-F238E27FC236}">
                <a16:creationId xmlns:a16="http://schemas.microsoft.com/office/drawing/2014/main" id="{8E66003A-0BF7-4A76-81E9-90A4E884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71" b="47460"/>
          <a:stretch/>
        </p:blipFill>
        <p:spPr>
          <a:xfrm>
            <a:off x="1378860" y="2"/>
            <a:ext cx="10813140" cy="2630261"/>
          </a:xfrm>
          <a:custGeom>
            <a:avLst/>
            <a:gdLst>
              <a:gd name="connsiteX0" fmla="*/ 0 w 10813140"/>
              <a:gd name="connsiteY0" fmla="*/ 0 h 2630261"/>
              <a:gd name="connsiteX1" fmla="*/ 10813140 w 10813140"/>
              <a:gd name="connsiteY1" fmla="*/ 0 h 2630261"/>
              <a:gd name="connsiteX2" fmla="*/ 10813140 w 10813140"/>
              <a:gd name="connsiteY2" fmla="*/ 2624029 h 2630261"/>
              <a:gd name="connsiteX3" fmla="*/ 10689721 w 10813140"/>
              <a:gd name="connsiteY3" fmla="*/ 2630261 h 2630261"/>
              <a:gd name="connsiteX4" fmla="*/ 1690965 w 10813140"/>
              <a:gd name="connsiteY4" fmla="*/ 2630261 h 2630261"/>
              <a:gd name="connsiteX5" fmla="*/ 0 w 10813140"/>
              <a:gd name="connsiteY5" fmla="*/ 939296 h 263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3140" h="2630261">
                <a:moveTo>
                  <a:pt x="0" y="0"/>
                </a:moveTo>
                <a:lnTo>
                  <a:pt x="10813140" y="0"/>
                </a:lnTo>
                <a:lnTo>
                  <a:pt x="10813140" y="2624029"/>
                </a:lnTo>
                <a:lnTo>
                  <a:pt x="10689721" y="2630261"/>
                </a:lnTo>
                <a:lnTo>
                  <a:pt x="1690965" y="2630261"/>
                </a:lnTo>
                <a:cubicBezTo>
                  <a:pt x="757071" y="2630261"/>
                  <a:pt x="0" y="1873190"/>
                  <a:pt x="0" y="939296"/>
                </a:cubicBezTo>
                <a:close/>
              </a:path>
            </a:pathLst>
          </a:custGeom>
        </p:spPr>
      </p:pic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E8E0F3E1-C37D-479B-8862-91656D2FEC6B}"/>
              </a:ext>
            </a:extLst>
          </p:cNvPr>
          <p:cNvSpPr/>
          <p:nvPr/>
        </p:nvSpPr>
        <p:spPr>
          <a:xfrm>
            <a:off x="1378860" y="1"/>
            <a:ext cx="10813141" cy="2630261"/>
          </a:xfrm>
          <a:custGeom>
            <a:avLst/>
            <a:gdLst>
              <a:gd name="connsiteX0" fmla="*/ 0 w 10813141"/>
              <a:gd name="connsiteY0" fmla="*/ 0 h 2630261"/>
              <a:gd name="connsiteX1" fmla="*/ 10813141 w 10813141"/>
              <a:gd name="connsiteY1" fmla="*/ 0 h 2630261"/>
              <a:gd name="connsiteX2" fmla="*/ 10813141 w 10813141"/>
              <a:gd name="connsiteY2" fmla="*/ 2624029 h 2630261"/>
              <a:gd name="connsiteX3" fmla="*/ 10689721 w 10813141"/>
              <a:gd name="connsiteY3" fmla="*/ 2630261 h 2630261"/>
              <a:gd name="connsiteX4" fmla="*/ 1690965 w 10813141"/>
              <a:gd name="connsiteY4" fmla="*/ 2630261 h 2630261"/>
              <a:gd name="connsiteX5" fmla="*/ 0 w 10813141"/>
              <a:gd name="connsiteY5" fmla="*/ 939296 h 263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3141" h="2630261">
                <a:moveTo>
                  <a:pt x="0" y="0"/>
                </a:moveTo>
                <a:lnTo>
                  <a:pt x="10813141" y="0"/>
                </a:lnTo>
                <a:lnTo>
                  <a:pt x="10813141" y="2624029"/>
                </a:lnTo>
                <a:lnTo>
                  <a:pt x="10689721" y="2630261"/>
                </a:lnTo>
                <a:lnTo>
                  <a:pt x="1690965" y="2630261"/>
                </a:lnTo>
                <a:cubicBezTo>
                  <a:pt x="757071" y="2630261"/>
                  <a:pt x="0" y="1873190"/>
                  <a:pt x="0" y="939296"/>
                </a:cubicBez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62592-A9ED-45C9-B5C2-9EF6C54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55" y="6311107"/>
            <a:ext cx="64591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D49BDC7-88B7-480D-BE93-2528DD229154}"/>
              </a:ext>
            </a:extLst>
          </p:cNvPr>
          <p:cNvGrpSpPr>
            <a:grpSpLocks noChangeAspect="1"/>
          </p:cNvGrpSpPr>
          <p:nvPr/>
        </p:nvGrpSpPr>
        <p:grpSpPr>
          <a:xfrm>
            <a:off x="376731" y="4904848"/>
            <a:ext cx="286461" cy="291600"/>
            <a:chOff x="8447088" y="4332288"/>
            <a:chExt cx="354012" cy="360363"/>
          </a:xfrm>
          <a:solidFill>
            <a:schemeClr val="bg1"/>
          </a:solidFill>
        </p:grpSpPr>
        <p:sp>
          <p:nvSpPr>
            <p:cNvPr id="130" name="Oval 103">
              <a:extLst>
                <a:ext uri="{FF2B5EF4-FFF2-40B4-BE49-F238E27FC236}">
                  <a16:creationId xmlns:a16="http://schemas.microsoft.com/office/drawing/2014/main" id="{C860BC73-A8E7-4AA6-9A0E-D7A201679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0" y="4332288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04">
              <a:extLst>
                <a:ext uri="{FF2B5EF4-FFF2-40B4-BE49-F238E27FC236}">
                  <a16:creationId xmlns:a16="http://schemas.microsoft.com/office/drawing/2014/main" id="{83B9263B-0CEB-48C2-98F2-76D6AAB65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4467226"/>
              <a:ext cx="180975" cy="225425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05">
              <a:extLst>
                <a:ext uri="{FF2B5EF4-FFF2-40B4-BE49-F238E27FC236}">
                  <a16:creationId xmlns:a16="http://schemas.microsoft.com/office/drawing/2014/main" id="{65090DDD-869D-4078-8F81-8F9EAE69D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0125" y="4511676"/>
              <a:ext cx="180975" cy="180975"/>
            </a:xfrm>
            <a:custGeom>
              <a:avLst/>
              <a:gdLst>
                <a:gd name="T0" fmla="*/ 47 w 48"/>
                <a:gd name="T1" fmla="*/ 28 h 48"/>
                <a:gd name="T2" fmla="*/ 44 w 48"/>
                <a:gd name="T3" fmla="*/ 26 h 48"/>
                <a:gd name="T4" fmla="*/ 44 w 48"/>
                <a:gd name="T5" fmla="*/ 24 h 48"/>
                <a:gd name="T6" fmla="*/ 44 w 48"/>
                <a:gd name="T7" fmla="*/ 22 h 48"/>
                <a:gd name="T8" fmla="*/ 47 w 48"/>
                <a:gd name="T9" fmla="*/ 20 h 48"/>
                <a:gd name="T10" fmla="*/ 48 w 48"/>
                <a:gd name="T11" fmla="*/ 17 h 48"/>
                <a:gd name="T12" fmla="*/ 42 w 48"/>
                <a:gd name="T13" fmla="*/ 7 h 48"/>
                <a:gd name="T14" fmla="*/ 41 w 48"/>
                <a:gd name="T15" fmla="*/ 6 h 48"/>
                <a:gd name="T16" fmla="*/ 39 w 48"/>
                <a:gd name="T17" fmla="*/ 6 h 48"/>
                <a:gd name="T18" fmla="*/ 36 w 48"/>
                <a:gd name="T19" fmla="*/ 8 h 48"/>
                <a:gd name="T20" fmla="*/ 32 w 48"/>
                <a:gd name="T21" fmla="*/ 6 h 48"/>
                <a:gd name="T22" fmla="*/ 32 w 48"/>
                <a:gd name="T23" fmla="*/ 2 h 48"/>
                <a:gd name="T24" fmla="*/ 30 w 48"/>
                <a:gd name="T25" fmla="*/ 0 h 48"/>
                <a:gd name="T26" fmla="*/ 18 w 48"/>
                <a:gd name="T27" fmla="*/ 0 h 48"/>
                <a:gd name="T28" fmla="*/ 16 w 48"/>
                <a:gd name="T29" fmla="*/ 2 h 48"/>
                <a:gd name="T30" fmla="*/ 16 w 48"/>
                <a:gd name="T31" fmla="*/ 6 h 48"/>
                <a:gd name="T32" fmla="*/ 12 w 48"/>
                <a:gd name="T33" fmla="*/ 8 h 48"/>
                <a:gd name="T34" fmla="*/ 9 w 48"/>
                <a:gd name="T35" fmla="*/ 6 h 48"/>
                <a:gd name="T36" fmla="*/ 6 w 48"/>
                <a:gd name="T37" fmla="*/ 7 h 48"/>
                <a:gd name="T38" fmla="*/ 0 w 48"/>
                <a:gd name="T39" fmla="*/ 17 h 48"/>
                <a:gd name="T40" fmla="*/ 0 w 48"/>
                <a:gd name="T41" fmla="*/ 19 h 48"/>
                <a:gd name="T42" fmla="*/ 1 w 48"/>
                <a:gd name="T43" fmla="*/ 20 h 48"/>
                <a:gd name="T44" fmla="*/ 4 w 48"/>
                <a:gd name="T45" fmla="*/ 22 h 48"/>
                <a:gd name="T46" fmla="*/ 4 w 48"/>
                <a:gd name="T47" fmla="*/ 24 h 48"/>
                <a:gd name="T48" fmla="*/ 4 w 48"/>
                <a:gd name="T49" fmla="*/ 26 h 48"/>
                <a:gd name="T50" fmla="*/ 1 w 48"/>
                <a:gd name="T51" fmla="*/ 28 h 48"/>
                <a:gd name="T52" fmla="*/ 0 w 48"/>
                <a:gd name="T53" fmla="*/ 29 h 48"/>
                <a:gd name="T54" fmla="*/ 0 w 48"/>
                <a:gd name="T55" fmla="*/ 31 h 48"/>
                <a:gd name="T56" fmla="*/ 6 w 48"/>
                <a:gd name="T57" fmla="*/ 41 h 48"/>
                <a:gd name="T58" fmla="*/ 9 w 48"/>
                <a:gd name="T59" fmla="*/ 42 h 48"/>
                <a:gd name="T60" fmla="*/ 12 w 48"/>
                <a:gd name="T61" fmla="*/ 40 h 48"/>
                <a:gd name="T62" fmla="*/ 16 w 48"/>
                <a:gd name="T63" fmla="*/ 42 h 48"/>
                <a:gd name="T64" fmla="*/ 16 w 48"/>
                <a:gd name="T65" fmla="*/ 46 h 48"/>
                <a:gd name="T66" fmla="*/ 18 w 48"/>
                <a:gd name="T67" fmla="*/ 48 h 48"/>
                <a:gd name="T68" fmla="*/ 30 w 48"/>
                <a:gd name="T69" fmla="*/ 48 h 48"/>
                <a:gd name="T70" fmla="*/ 32 w 48"/>
                <a:gd name="T71" fmla="*/ 46 h 48"/>
                <a:gd name="T72" fmla="*/ 32 w 48"/>
                <a:gd name="T73" fmla="*/ 42 h 48"/>
                <a:gd name="T74" fmla="*/ 36 w 48"/>
                <a:gd name="T75" fmla="*/ 40 h 48"/>
                <a:gd name="T76" fmla="*/ 39 w 48"/>
                <a:gd name="T77" fmla="*/ 42 h 48"/>
                <a:gd name="T78" fmla="*/ 41 w 48"/>
                <a:gd name="T79" fmla="*/ 42 h 48"/>
                <a:gd name="T80" fmla="*/ 42 w 48"/>
                <a:gd name="T81" fmla="*/ 41 h 48"/>
                <a:gd name="T82" fmla="*/ 48 w 48"/>
                <a:gd name="T83" fmla="*/ 31 h 48"/>
                <a:gd name="T84" fmla="*/ 47 w 48"/>
                <a:gd name="T85" fmla="*/ 28 h 48"/>
                <a:gd name="T86" fmla="*/ 24 w 48"/>
                <a:gd name="T87" fmla="*/ 32 h 48"/>
                <a:gd name="T88" fmla="*/ 16 w 48"/>
                <a:gd name="T89" fmla="*/ 24 h 48"/>
                <a:gd name="T90" fmla="*/ 24 w 48"/>
                <a:gd name="T91" fmla="*/ 16 h 48"/>
                <a:gd name="T92" fmla="*/ 32 w 48"/>
                <a:gd name="T93" fmla="*/ 24 h 48"/>
                <a:gd name="T94" fmla="*/ 24 w 48"/>
                <a:gd name="T9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48">
                  <a:moveTo>
                    <a:pt x="47" y="28"/>
                  </a:moveTo>
                  <a:cubicBezTo>
                    <a:pt x="44" y="26"/>
                    <a:pt x="44" y="26"/>
                    <a:pt x="44" y="26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44" y="23"/>
                    <a:pt x="44" y="23"/>
                    <a:pt x="44" y="22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19"/>
                    <a:pt x="48" y="18"/>
                    <a:pt x="48" y="1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3" y="6"/>
                    <a:pt x="32" y="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3" y="7"/>
                    <a:pt x="12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5" y="42"/>
                    <a:pt x="16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7" y="48"/>
                    <a:pt x="18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8"/>
                    <a:pt x="32" y="47"/>
                    <a:pt x="32" y="4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5" y="41"/>
                    <a:pt x="36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1" y="42"/>
                  </a:cubicBezTo>
                  <a:cubicBezTo>
                    <a:pt x="41" y="42"/>
                    <a:pt x="42" y="42"/>
                    <a:pt x="42" y="4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0"/>
                    <a:pt x="48" y="29"/>
                    <a:pt x="47" y="28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8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8"/>
                    <a:pt x="28" y="32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0264934-29D6-4533-A1C4-24CC7E8CD441}"/>
              </a:ext>
            </a:extLst>
          </p:cNvPr>
          <p:cNvGrpSpPr/>
          <p:nvPr/>
        </p:nvGrpSpPr>
        <p:grpSpPr>
          <a:xfrm flipH="1" flipV="1">
            <a:off x="-1458551" y="-902332"/>
            <a:ext cx="4240918" cy="2533885"/>
            <a:chOff x="7200900" y="3534428"/>
            <a:chExt cx="5562601" cy="3323571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645DB9A-959F-4B4A-AAB1-738DF87B4D8D}"/>
                </a:ext>
              </a:extLst>
            </p:cNvPr>
            <p:cNvSpPr/>
            <p:nvPr/>
          </p:nvSpPr>
          <p:spPr>
            <a:xfrm rot="10800000" flipH="1">
              <a:off x="7777322" y="4091297"/>
              <a:ext cx="4630579" cy="2766702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5A78396-F797-4219-BCDD-E88B19FE78DE}"/>
                </a:ext>
              </a:extLst>
            </p:cNvPr>
            <p:cNvSpPr/>
            <p:nvPr/>
          </p:nvSpPr>
          <p:spPr>
            <a:xfrm rot="10800000" flipH="1">
              <a:off x="7509984" y="3848098"/>
              <a:ext cx="5037617" cy="300990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020865B-50AD-4515-AA24-134799335835}"/>
                </a:ext>
              </a:extLst>
            </p:cNvPr>
            <p:cNvSpPr/>
            <p:nvPr/>
          </p:nvSpPr>
          <p:spPr>
            <a:xfrm rot="10800000" flipH="1">
              <a:off x="7200900" y="3534428"/>
              <a:ext cx="5562601" cy="332357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D3956F4-7B2A-43C2-9FE0-30EC795FAEC2}"/>
                </a:ext>
              </a:extLst>
            </p:cNvPr>
            <p:cNvSpPr/>
            <p:nvPr/>
          </p:nvSpPr>
          <p:spPr>
            <a:xfrm rot="10800000" flipH="1">
              <a:off x="8067687" y="4410622"/>
              <a:ext cx="4096128" cy="2447375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E9B24F9-D871-4E49-8479-8B4FE7F70DA8}"/>
              </a:ext>
            </a:extLst>
          </p:cNvPr>
          <p:cNvGrpSpPr/>
          <p:nvPr/>
        </p:nvGrpSpPr>
        <p:grpSpPr>
          <a:xfrm>
            <a:off x="5633884" y="245040"/>
            <a:ext cx="6005449" cy="849463"/>
            <a:chOff x="333399" y="2624323"/>
            <a:chExt cx="6005449" cy="849463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4A6444A-1D47-44B7-9B58-0E9EE8C83081}"/>
                </a:ext>
              </a:extLst>
            </p:cNvPr>
            <p:cNvSpPr txBox="1"/>
            <p:nvPr/>
          </p:nvSpPr>
          <p:spPr>
            <a:xfrm>
              <a:off x="689545" y="2624323"/>
              <a:ext cx="5649303" cy="84946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Accomplishments</a:t>
              </a: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BA6C0B4-0E61-4167-A1C7-6582DABD070B}"/>
                </a:ext>
              </a:extLst>
            </p:cNvPr>
            <p:cNvCxnSpPr>
              <a:cxnSpLocks/>
            </p:cNvCxnSpPr>
            <p:nvPr/>
          </p:nvCxnSpPr>
          <p:spPr>
            <a:xfrm>
              <a:off x="333399" y="3473786"/>
              <a:ext cx="3704820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056927" y="3228907"/>
            <a:ext cx="10112427" cy="909956"/>
            <a:chOff x="1066800" y="2440054"/>
            <a:chExt cx="10058400" cy="572819"/>
          </a:xfrm>
        </p:grpSpPr>
        <p:sp>
          <p:nvSpPr>
            <p:cNvPr id="104" name="Rectangle: Rounded Corners 18">
              <a:extLst>
                <a:ext uri="{FF2B5EF4-FFF2-40B4-BE49-F238E27FC236}">
                  <a16:creationId xmlns:a16="http://schemas.microsoft.com/office/drawing/2014/main" id="{5C7F0DEF-A37E-4D5B-913F-09043C17B0F9}"/>
                </a:ext>
              </a:extLst>
            </p:cNvPr>
            <p:cNvSpPr/>
            <p:nvPr/>
          </p:nvSpPr>
          <p:spPr>
            <a:xfrm>
              <a:off x="1066800" y="2440054"/>
              <a:ext cx="10058400" cy="5728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1809829-A676-49AF-839F-832852D8FDBA}"/>
                </a:ext>
              </a:extLst>
            </p:cNvPr>
            <p:cNvSpPr/>
            <p:nvPr/>
          </p:nvSpPr>
          <p:spPr>
            <a:xfrm>
              <a:off x="10144641" y="2483429"/>
              <a:ext cx="863748" cy="4860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56" y="3361849"/>
            <a:ext cx="618130" cy="6440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56926" y="4402442"/>
            <a:ext cx="10112427" cy="909956"/>
            <a:chOff x="1056927" y="4315029"/>
            <a:chExt cx="10112427" cy="909956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56927" y="4315029"/>
              <a:ext cx="10112427" cy="909956"/>
              <a:chOff x="1066800" y="2440054"/>
              <a:chExt cx="10058400" cy="572819"/>
            </a:xfrm>
          </p:grpSpPr>
          <p:sp>
            <p:nvSpPr>
              <p:cNvPr id="150" name="Rectangle: Rounded Corners 18">
                <a:extLst>
                  <a:ext uri="{FF2B5EF4-FFF2-40B4-BE49-F238E27FC236}">
                    <a16:creationId xmlns:a16="http://schemas.microsoft.com/office/drawing/2014/main" id="{5C7F0DEF-A37E-4D5B-913F-09043C17B0F9}"/>
                  </a:ext>
                </a:extLst>
              </p:cNvPr>
              <p:cNvSpPr/>
              <p:nvPr/>
            </p:nvSpPr>
            <p:spPr>
              <a:xfrm>
                <a:off x="1066800" y="2440054"/>
                <a:ext cx="10058400" cy="5728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21809829-A676-49AF-839F-832852D8FDBA}"/>
                  </a:ext>
                </a:extLst>
              </p:cNvPr>
              <p:cNvSpPr/>
              <p:nvPr/>
            </p:nvSpPr>
            <p:spPr>
              <a:xfrm>
                <a:off x="10144641" y="2483429"/>
                <a:ext cx="863748" cy="4860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8656" y="4447971"/>
              <a:ext cx="618130" cy="64407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056926" y="5575977"/>
            <a:ext cx="10112427" cy="909956"/>
            <a:chOff x="1056926" y="5575977"/>
            <a:chExt cx="10112427" cy="909956"/>
          </a:xfrm>
        </p:grpSpPr>
        <p:grpSp>
          <p:nvGrpSpPr>
            <p:cNvPr id="164" name="Group 163"/>
            <p:cNvGrpSpPr/>
            <p:nvPr/>
          </p:nvGrpSpPr>
          <p:grpSpPr>
            <a:xfrm>
              <a:off x="1056926" y="5575977"/>
              <a:ext cx="10112427" cy="909956"/>
              <a:chOff x="1066800" y="2440054"/>
              <a:chExt cx="10058400" cy="572819"/>
            </a:xfrm>
          </p:grpSpPr>
          <p:sp>
            <p:nvSpPr>
              <p:cNvPr id="166" name="Rectangle: Rounded Corners 18">
                <a:extLst>
                  <a:ext uri="{FF2B5EF4-FFF2-40B4-BE49-F238E27FC236}">
                    <a16:creationId xmlns:a16="http://schemas.microsoft.com/office/drawing/2014/main" id="{5C7F0DEF-A37E-4D5B-913F-09043C17B0F9}"/>
                  </a:ext>
                </a:extLst>
              </p:cNvPr>
              <p:cNvSpPr/>
              <p:nvPr/>
            </p:nvSpPr>
            <p:spPr>
              <a:xfrm>
                <a:off x="1066800" y="2440054"/>
                <a:ext cx="10058400" cy="5728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1809829-A676-49AF-839F-832852D8FDBA}"/>
                  </a:ext>
                </a:extLst>
              </p:cNvPr>
              <p:cNvSpPr/>
              <p:nvPr/>
            </p:nvSpPr>
            <p:spPr>
              <a:xfrm>
                <a:off x="10144641" y="2483429"/>
                <a:ext cx="863748" cy="4860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8655" y="5708919"/>
              <a:ext cx="618130" cy="644072"/>
            </a:xfrm>
            <a:prstGeom prst="rect">
              <a:avLst/>
            </a:prstGeom>
          </p:spPr>
        </p:pic>
      </p:grpSp>
      <p:sp>
        <p:nvSpPr>
          <p:cNvPr id="174" name="Google Shape;130;p17"/>
          <p:cNvSpPr txBox="1">
            <a:spLocks/>
          </p:cNvSpPr>
          <p:nvPr/>
        </p:nvSpPr>
        <p:spPr>
          <a:xfrm>
            <a:off x="1901771" y="3366714"/>
            <a:ext cx="6751341" cy="77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800" kern="0" dirty="0"/>
              <a:t>A systematic literature review 'Intelligent surveillance system for smart cities' paper with id 81 was presented in springer.</a:t>
            </a:r>
          </a:p>
        </p:txBody>
      </p:sp>
      <p:sp>
        <p:nvSpPr>
          <p:cNvPr id="179" name="Google Shape;130;p17"/>
          <p:cNvSpPr txBox="1">
            <a:spLocks/>
          </p:cNvSpPr>
          <p:nvPr/>
        </p:nvSpPr>
        <p:spPr>
          <a:xfrm>
            <a:off x="1901770" y="4601630"/>
            <a:ext cx="6751341" cy="77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800" kern="0" dirty="0"/>
              <a:t>We are qualified for the second stage in dell </a:t>
            </a:r>
            <a:r>
              <a:rPr lang="en-US" sz="1800" kern="0" dirty="0" smtClean="0"/>
              <a:t>competition.</a:t>
            </a:r>
            <a:endParaRPr lang="en-US" sz="1800" kern="0" dirty="0"/>
          </a:p>
        </p:txBody>
      </p:sp>
      <p:sp>
        <p:nvSpPr>
          <p:cNvPr id="180" name="Google Shape;130;p17"/>
          <p:cNvSpPr txBox="1">
            <a:spLocks/>
          </p:cNvSpPr>
          <p:nvPr/>
        </p:nvSpPr>
        <p:spPr>
          <a:xfrm>
            <a:off x="2121530" y="5708919"/>
            <a:ext cx="6945468" cy="77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800" kern="0" dirty="0"/>
              <a:t>We are on a pre-submission stage in IEEE with the paper 'Fog-based Architecture Design for Intelligent Surveillance systems: A Software Perspective '.</a:t>
            </a:r>
          </a:p>
        </p:txBody>
      </p:sp>
    </p:spTree>
    <p:extLst>
      <p:ext uri="{BB962C8B-B14F-4D97-AF65-F5344CB8AC3E}">
        <p14:creationId xmlns:p14="http://schemas.microsoft.com/office/powerpoint/2010/main" val="1428015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9" grpId="0"/>
      <p:bldP spid="1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62592-A9ED-45C9-B5C2-9EF6C54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55" y="6311107"/>
            <a:ext cx="64591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5197B9C-8673-4D6A-8912-0F61B0E89E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5" t="17459" r="495" b="3647"/>
          <a:stretch/>
        </p:blipFill>
        <p:spPr>
          <a:xfrm>
            <a:off x="1352048" y="1898"/>
            <a:ext cx="10839952" cy="6476710"/>
          </a:xfrm>
          <a:custGeom>
            <a:avLst/>
            <a:gdLst>
              <a:gd name="connsiteX0" fmla="*/ 13028 w 10839952"/>
              <a:gd name="connsiteY0" fmla="*/ 0 h 6476710"/>
              <a:gd name="connsiteX1" fmla="*/ 10839952 w 10839952"/>
              <a:gd name="connsiteY1" fmla="*/ 0 h 6476710"/>
              <a:gd name="connsiteX2" fmla="*/ 10839952 w 10839952"/>
              <a:gd name="connsiteY2" fmla="*/ 4207453 h 6476710"/>
              <a:gd name="connsiteX3" fmla="*/ 10799970 w 10839952"/>
              <a:gd name="connsiteY3" fmla="*/ 4258332 h 6476710"/>
              <a:gd name="connsiteX4" fmla="*/ 6096000 w 10839952"/>
              <a:gd name="connsiteY4" fmla="*/ 6476710 h 6476710"/>
              <a:gd name="connsiteX5" fmla="*/ 0 w 10839952"/>
              <a:gd name="connsiteY5" fmla="*/ 380710 h 6476710"/>
              <a:gd name="connsiteX6" fmla="*/ 7932 w 10839952"/>
              <a:gd name="connsiteY6" fmla="*/ 67011 h 6476710"/>
              <a:gd name="connsiteX7" fmla="*/ 13028 w 10839952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2" h="6476710">
                <a:moveTo>
                  <a:pt x="13028" y="0"/>
                </a:moveTo>
                <a:lnTo>
                  <a:pt x="10839952" y="0"/>
                </a:lnTo>
                <a:lnTo>
                  <a:pt x="10839952" y="4207453"/>
                </a:lnTo>
                <a:lnTo>
                  <a:pt x="10799970" y="4258332"/>
                </a:lnTo>
                <a:cubicBezTo>
                  <a:pt x="9681874" y="5613152"/>
                  <a:pt x="7989784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4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3F9509-4590-42B7-9967-AB6992D8EA2A}"/>
              </a:ext>
            </a:extLst>
          </p:cNvPr>
          <p:cNvSpPr/>
          <p:nvPr/>
        </p:nvSpPr>
        <p:spPr>
          <a:xfrm>
            <a:off x="1352048" y="1898"/>
            <a:ext cx="10839953" cy="6476710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F6CEB0F-204C-4D35-9B41-FB31DCF915B9}"/>
              </a:ext>
            </a:extLst>
          </p:cNvPr>
          <p:cNvSpPr txBox="1"/>
          <p:nvPr/>
        </p:nvSpPr>
        <p:spPr>
          <a:xfrm>
            <a:off x="4094532" y="566494"/>
            <a:ext cx="3461253" cy="188724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D9D6EC8-214F-4C81-9786-648BFC402D53}"/>
              </a:ext>
            </a:extLst>
          </p:cNvPr>
          <p:cNvCxnSpPr>
            <a:cxnSpLocks/>
          </p:cNvCxnSpPr>
          <p:nvPr/>
        </p:nvCxnSpPr>
        <p:spPr>
          <a:xfrm>
            <a:off x="4208832" y="2571013"/>
            <a:ext cx="1099053" cy="0"/>
          </a:xfrm>
          <a:prstGeom prst="line">
            <a:avLst/>
          </a:prstGeom>
          <a:ln>
            <a:solidFill>
              <a:srgbClr val="FF60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CAB087A-A71B-437D-B238-F827A0E2B4BA}"/>
              </a:ext>
            </a:extLst>
          </p:cNvPr>
          <p:cNvGrpSpPr/>
          <p:nvPr/>
        </p:nvGrpSpPr>
        <p:grpSpPr>
          <a:xfrm flipH="1">
            <a:off x="-495158" y="3534428"/>
            <a:ext cx="5562601" cy="3323571"/>
            <a:chOff x="7200900" y="3534428"/>
            <a:chExt cx="5562601" cy="3323571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2E759C1-9B77-4945-BF19-1752AD756D1C}"/>
                </a:ext>
              </a:extLst>
            </p:cNvPr>
            <p:cNvSpPr/>
            <p:nvPr/>
          </p:nvSpPr>
          <p:spPr>
            <a:xfrm rot="10800000" flipH="1">
              <a:off x="7777322" y="4091297"/>
              <a:ext cx="4630579" cy="2766702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7C5DBFA-9CDA-4A7B-A7A2-4E9BBCB637B4}"/>
                </a:ext>
              </a:extLst>
            </p:cNvPr>
            <p:cNvSpPr/>
            <p:nvPr/>
          </p:nvSpPr>
          <p:spPr>
            <a:xfrm rot="10800000" flipH="1">
              <a:off x="7509984" y="3848098"/>
              <a:ext cx="5037617" cy="300990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0465624-C004-4AF1-B61A-06A65D02B8D6}"/>
                </a:ext>
              </a:extLst>
            </p:cNvPr>
            <p:cNvSpPr/>
            <p:nvPr/>
          </p:nvSpPr>
          <p:spPr>
            <a:xfrm rot="10800000" flipH="1">
              <a:off x="7200900" y="3534428"/>
              <a:ext cx="5562601" cy="332357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DBFF4D52-70F2-4E2E-8B74-A2458FC784C9}"/>
              </a:ext>
            </a:extLst>
          </p:cNvPr>
          <p:cNvSpPr/>
          <p:nvPr/>
        </p:nvSpPr>
        <p:spPr>
          <a:xfrm rot="10800000" flipV="1">
            <a:off x="0" y="0"/>
            <a:ext cx="3111500" cy="1859075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rgbClr val="FF6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9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228400" cy="18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733" b="1" dirty="0"/>
              <a:t>Table of </a:t>
            </a:r>
            <a:r>
              <a:rPr lang="en" sz="3733" b="1" dirty="0">
                <a:solidFill>
                  <a:schemeClr val="accent1"/>
                </a:solidFill>
              </a:rPr>
              <a:t>contents</a:t>
            </a:r>
            <a:r>
              <a:rPr lang="en" sz="3733" b="1" dirty="0"/>
              <a:t> </a:t>
            </a:r>
            <a:endParaRPr sz="3733" b="1" dirty="0"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667180"/>
                </a:solidFill>
                <a:effectLst/>
                <a:uLnTx/>
                <a:uFillTx/>
                <a:latin typeface="Red Hat Display"/>
                <a:sym typeface="Red Hat Display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sz="1333" b="1" i="0" u="none" strike="noStrike" kern="0" cap="none" spc="0" normalizeH="0" baseline="0" noProof="0">
              <a:ln>
                <a:noFill/>
              </a:ln>
              <a:solidFill>
                <a:srgbClr val="667180"/>
              </a:solidFill>
              <a:effectLst/>
              <a:uLnTx/>
              <a:uFillTx/>
              <a:latin typeface="Red Hat Display"/>
              <a:sym typeface="Red Hat Display"/>
            </a:endParaRPr>
          </a:p>
        </p:txBody>
      </p:sp>
      <p:sp>
        <p:nvSpPr>
          <p:cNvPr id="7" name="Google Shape;162;p20"/>
          <p:cNvSpPr txBox="1">
            <a:spLocks/>
          </p:cNvSpPr>
          <p:nvPr/>
        </p:nvSpPr>
        <p:spPr>
          <a:xfrm>
            <a:off x="5549892" y="1654978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sym typeface="Raleway"/>
              </a:rPr>
              <a:t>Introduction and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sym typeface="Raleway"/>
              </a:rPr>
              <a:t> objectives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8" name="Google Shape;162;p20"/>
          <p:cNvSpPr txBox="1">
            <a:spLocks/>
          </p:cNvSpPr>
          <p:nvPr/>
        </p:nvSpPr>
        <p:spPr>
          <a:xfrm>
            <a:off x="5549886" y="2224262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Problem definition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9" name="Google Shape;162;p20"/>
          <p:cNvSpPr txBox="1">
            <a:spLocks/>
          </p:cNvSpPr>
          <p:nvPr/>
        </p:nvSpPr>
        <p:spPr>
          <a:xfrm>
            <a:off x="5549890" y="2752598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sym typeface="Raleway"/>
              </a:rPr>
              <a:t>Diagrams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5" name="Google Shape;162;p20"/>
          <p:cNvSpPr txBox="1">
            <a:spLocks/>
          </p:cNvSpPr>
          <p:nvPr/>
        </p:nvSpPr>
        <p:spPr>
          <a:xfrm>
            <a:off x="5549896" y="4846146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Demo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6" name="Google Shape;162;p20"/>
          <p:cNvSpPr txBox="1">
            <a:spLocks/>
          </p:cNvSpPr>
          <p:nvPr/>
        </p:nvSpPr>
        <p:spPr>
          <a:xfrm>
            <a:off x="5549888" y="5341423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Accomplishments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3" name="Google Shape;162;p20"/>
          <p:cNvSpPr txBox="1">
            <a:spLocks/>
          </p:cNvSpPr>
          <p:nvPr/>
        </p:nvSpPr>
        <p:spPr>
          <a:xfrm>
            <a:off x="5549894" y="3818787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Methodology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22" name="Google Shape;162;p20"/>
          <p:cNvSpPr txBox="1">
            <a:spLocks/>
          </p:cNvSpPr>
          <p:nvPr/>
        </p:nvSpPr>
        <p:spPr>
          <a:xfrm>
            <a:off x="5549895" y="4314064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User Interface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29" name="Google Shape;162;p20"/>
          <p:cNvSpPr txBox="1">
            <a:spLocks/>
          </p:cNvSpPr>
          <p:nvPr/>
        </p:nvSpPr>
        <p:spPr>
          <a:xfrm>
            <a:off x="5549887" y="3290451"/>
            <a:ext cx="7804525" cy="14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 marR="0" lvl="0" indent="-507987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35"/>
              </a:buClr>
              <a:buSzPts val="2400"/>
              <a:buFont typeface="Raleway"/>
              <a:buChar char="╸"/>
              <a:tabLst/>
              <a:defRPr/>
            </a:pPr>
            <a:r>
              <a:rPr lang="en-US" sz="2000" kern="0" dirty="0" smtClean="0">
                <a:solidFill>
                  <a:srgbClr val="FFFFFF"/>
                </a:solidFill>
              </a:rPr>
              <a:t>Dataset Description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408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7" grpId="0"/>
      <p:bldP spid="8" grpId="0"/>
      <p:bldP spid="9" grpId="0"/>
      <p:bldP spid="15" grpId="0"/>
      <p:bldP spid="16" grpId="0"/>
      <p:bldP spid="13" grpId="0"/>
      <p:bldP spid="22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>
            <a:extLst>
              <a:ext uri="{FF2B5EF4-FFF2-40B4-BE49-F238E27FC236}">
                <a16:creationId xmlns:a16="http://schemas.microsoft.com/office/drawing/2014/main" id="{8E66003A-0BF7-4A76-81E9-90A4E884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71" b="47460"/>
          <a:stretch/>
        </p:blipFill>
        <p:spPr>
          <a:xfrm>
            <a:off x="1378860" y="2"/>
            <a:ext cx="10813140" cy="2630261"/>
          </a:xfrm>
          <a:custGeom>
            <a:avLst/>
            <a:gdLst>
              <a:gd name="connsiteX0" fmla="*/ 0 w 10813140"/>
              <a:gd name="connsiteY0" fmla="*/ 0 h 2630261"/>
              <a:gd name="connsiteX1" fmla="*/ 10813140 w 10813140"/>
              <a:gd name="connsiteY1" fmla="*/ 0 h 2630261"/>
              <a:gd name="connsiteX2" fmla="*/ 10813140 w 10813140"/>
              <a:gd name="connsiteY2" fmla="*/ 2624029 h 2630261"/>
              <a:gd name="connsiteX3" fmla="*/ 10689721 w 10813140"/>
              <a:gd name="connsiteY3" fmla="*/ 2630261 h 2630261"/>
              <a:gd name="connsiteX4" fmla="*/ 1690965 w 10813140"/>
              <a:gd name="connsiteY4" fmla="*/ 2630261 h 2630261"/>
              <a:gd name="connsiteX5" fmla="*/ 0 w 10813140"/>
              <a:gd name="connsiteY5" fmla="*/ 939296 h 263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3140" h="2630261">
                <a:moveTo>
                  <a:pt x="0" y="0"/>
                </a:moveTo>
                <a:lnTo>
                  <a:pt x="10813140" y="0"/>
                </a:lnTo>
                <a:lnTo>
                  <a:pt x="10813140" y="2624029"/>
                </a:lnTo>
                <a:lnTo>
                  <a:pt x="10689721" y="2630261"/>
                </a:lnTo>
                <a:lnTo>
                  <a:pt x="1690965" y="2630261"/>
                </a:lnTo>
                <a:cubicBezTo>
                  <a:pt x="757071" y="2630261"/>
                  <a:pt x="0" y="1873190"/>
                  <a:pt x="0" y="939296"/>
                </a:cubicBezTo>
                <a:close/>
              </a:path>
            </a:pathLst>
          </a:custGeom>
        </p:spPr>
      </p:pic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E8E0F3E1-C37D-479B-8862-91656D2FEC6B}"/>
              </a:ext>
            </a:extLst>
          </p:cNvPr>
          <p:cNvSpPr/>
          <p:nvPr/>
        </p:nvSpPr>
        <p:spPr>
          <a:xfrm>
            <a:off x="1378860" y="1"/>
            <a:ext cx="10813141" cy="2630261"/>
          </a:xfrm>
          <a:custGeom>
            <a:avLst/>
            <a:gdLst>
              <a:gd name="connsiteX0" fmla="*/ 0 w 10813141"/>
              <a:gd name="connsiteY0" fmla="*/ 0 h 2630261"/>
              <a:gd name="connsiteX1" fmla="*/ 10813141 w 10813141"/>
              <a:gd name="connsiteY1" fmla="*/ 0 h 2630261"/>
              <a:gd name="connsiteX2" fmla="*/ 10813141 w 10813141"/>
              <a:gd name="connsiteY2" fmla="*/ 2624029 h 2630261"/>
              <a:gd name="connsiteX3" fmla="*/ 10689721 w 10813141"/>
              <a:gd name="connsiteY3" fmla="*/ 2630261 h 2630261"/>
              <a:gd name="connsiteX4" fmla="*/ 1690965 w 10813141"/>
              <a:gd name="connsiteY4" fmla="*/ 2630261 h 2630261"/>
              <a:gd name="connsiteX5" fmla="*/ 0 w 10813141"/>
              <a:gd name="connsiteY5" fmla="*/ 939296 h 263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3141" h="2630261">
                <a:moveTo>
                  <a:pt x="0" y="0"/>
                </a:moveTo>
                <a:lnTo>
                  <a:pt x="10813141" y="0"/>
                </a:lnTo>
                <a:lnTo>
                  <a:pt x="10813141" y="2624029"/>
                </a:lnTo>
                <a:lnTo>
                  <a:pt x="10689721" y="2630261"/>
                </a:lnTo>
                <a:lnTo>
                  <a:pt x="1690965" y="2630261"/>
                </a:lnTo>
                <a:cubicBezTo>
                  <a:pt x="757071" y="2630261"/>
                  <a:pt x="0" y="1873190"/>
                  <a:pt x="0" y="939296"/>
                </a:cubicBez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62592-A9ED-45C9-B5C2-9EF6C54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55" y="6311107"/>
            <a:ext cx="64591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5C2C1-43AE-4748-AE73-76A74359E3A8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D49BDC7-88B7-480D-BE93-2528DD229154}"/>
              </a:ext>
            </a:extLst>
          </p:cNvPr>
          <p:cNvGrpSpPr>
            <a:grpSpLocks noChangeAspect="1"/>
          </p:cNvGrpSpPr>
          <p:nvPr/>
        </p:nvGrpSpPr>
        <p:grpSpPr>
          <a:xfrm>
            <a:off x="376731" y="4904848"/>
            <a:ext cx="286461" cy="291600"/>
            <a:chOff x="8447088" y="4332288"/>
            <a:chExt cx="354012" cy="360363"/>
          </a:xfrm>
          <a:solidFill>
            <a:schemeClr val="bg1"/>
          </a:solidFill>
        </p:grpSpPr>
        <p:sp>
          <p:nvSpPr>
            <p:cNvPr id="130" name="Oval 103">
              <a:extLst>
                <a:ext uri="{FF2B5EF4-FFF2-40B4-BE49-F238E27FC236}">
                  <a16:creationId xmlns:a16="http://schemas.microsoft.com/office/drawing/2014/main" id="{C860BC73-A8E7-4AA6-9A0E-D7A201679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0" y="4332288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04">
              <a:extLst>
                <a:ext uri="{FF2B5EF4-FFF2-40B4-BE49-F238E27FC236}">
                  <a16:creationId xmlns:a16="http://schemas.microsoft.com/office/drawing/2014/main" id="{83B9263B-0CEB-48C2-98F2-76D6AAB65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4467226"/>
              <a:ext cx="180975" cy="225425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05">
              <a:extLst>
                <a:ext uri="{FF2B5EF4-FFF2-40B4-BE49-F238E27FC236}">
                  <a16:creationId xmlns:a16="http://schemas.microsoft.com/office/drawing/2014/main" id="{65090DDD-869D-4078-8F81-8F9EAE69D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0125" y="4511676"/>
              <a:ext cx="180975" cy="180975"/>
            </a:xfrm>
            <a:custGeom>
              <a:avLst/>
              <a:gdLst>
                <a:gd name="T0" fmla="*/ 47 w 48"/>
                <a:gd name="T1" fmla="*/ 28 h 48"/>
                <a:gd name="T2" fmla="*/ 44 w 48"/>
                <a:gd name="T3" fmla="*/ 26 h 48"/>
                <a:gd name="T4" fmla="*/ 44 w 48"/>
                <a:gd name="T5" fmla="*/ 24 h 48"/>
                <a:gd name="T6" fmla="*/ 44 w 48"/>
                <a:gd name="T7" fmla="*/ 22 h 48"/>
                <a:gd name="T8" fmla="*/ 47 w 48"/>
                <a:gd name="T9" fmla="*/ 20 h 48"/>
                <a:gd name="T10" fmla="*/ 48 w 48"/>
                <a:gd name="T11" fmla="*/ 17 h 48"/>
                <a:gd name="T12" fmla="*/ 42 w 48"/>
                <a:gd name="T13" fmla="*/ 7 h 48"/>
                <a:gd name="T14" fmla="*/ 41 w 48"/>
                <a:gd name="T15" fmla="*/ 6 h 48"/>
                <a:gd name="T16" fmla="*/ 39 w 48"/>
                <a:gd name="T17" fmla="*/ 6 h 48"/>
                <a:gd name="T18" fmla="*/ 36 w 48"/>
                <a:gd name="T19" fmla="*/ 8 h 48"/>
                <a:gd name="T20" fmla="*/ 32 w 48"/>
                <a:gd name="T21" fmla="*/ 6 h 48"/>
                <a:gd name="T22" fmla="*/ 32 w 48"/>
                <a:gd name="T23" fmla="*/ 2 h 48"/>
                <a:gd name="T24" fmla="*/ 30 w 48"/>
                <a:gd name="T25" fmla="*/ 0 h 48"/>
                <a:gd name="T26" fmla="*/ 18 w 48"/>
                <a:gd name="T27" fmla="*/ 0 h 48"/>
                <a:gd name="T28" fmla="*/ 16 w 48"/>
                <a:gd name="T29" fmla="*/ 2 h 48"/>
                <a:gd name="T30" fmla="*/ 16 w 48"/>
                <a:gd name="T31" fmla="*/ 6 h 48"/>
                <a:gd name="T32" fmla="*/ 12 w 48"/>
                <a:gd name="T33" fmla="*/ 8 h 48"/>
                <a:gd name="T34" fmla="*/ 9 w 48"/>
                <a:gd name="T35" fmla="*/ 6 h 48"/>
                <a:gd name="T36" fmla="*/ 6 w 48"/>
                <a:gd name="T37" fmla="*/ 7 h 48"/>
                <a:gd name="T38" fmla="*/ 0 w 48"/>
                <a:gd name="T39" fmla="*/ 17 h 48"/>
                <a:gd name="T40" fmla="*/ 0 w 48"/>
                <a:gd name="T41" fmla="*/ 19 h 48"/>
                <a:gd name="T42" fmla="*/ 1 w 48"/>
                <a:gd name="T43" fmla="*/ 20 h 48"/>
                <a:gd name="T44" fmla="*/ 4 w 48"/>
                <a:gd name="T45" fmla="*/ 22 h 48"/>
                <a:gd name="T46" fmla="*/ 4 w 48"/>
                <a:gd name="T47" fmla="*/ 24 h 48"/>
                <a:gd name="T48" fmla="*/ 4 w 48"/>
                <a:gd name="T49" fmla="*/ 26 h 48"/>
                <a:gd name="T50" fmla="*/ 1 w 48"/>
                <a:gd name="T51" fmla="*/ 28 h 48"/>
                <a:gd name="T52" fmla="*/ 0 w 48"/>
                <a:gd name="T53" fmla="*/ 29 h 48"/>
                <a:gd name="T54" fmla="*/ 0 w 48"/>
                <a:gd name="T55" fmla="*/ 31 h 48"/>
                <a:gd name="T56" fmla="*/ 6 w 48"/>
                <a:gd name="T57" fmla="*/ 41 h 48"/>
                <a:gd name="T58" fmla="*/ 9 w 48"/>
                <a:gd name="T59" fmla="*/ 42 h 48"/>
                <a:gd name="T60" fmla="*/ 12 w 48"/>
                <a:gd name="T61" fmla="*/ 40 h 48"/>
                <a:gd name="T62" fmla="*/ 16 w 48"/>
                <a:gd name="T63" fmla="*/ 42 h 48"/>
                <a:gd name="T64" fmla="*/ 16 w 48"/>
                <a:gd name="T65" fmla="*/ 46 h 48"/>
                <a:gd name="T66" fmla="*/ 18 w 48"/>
                <a:gd name="T67" fmla="*/ 48 h 48"/>
                <a:gd name="T68" fmla="*/ 30 w 48"/>
                <a:gd name="T69" fmla="*/ 48 h 48"/>
                <a:gd name="T70" fmla="*/ 32 w 48"/>
                <a:gd name="T71" fmla="*/ 46 h 48"/>
                <a:gd name="T72" fmla="*/ 32 w 48"/>
                <a:gd name="T73" fmla="*/ 42 h 48"/>
                <a:gd name="T74" fmla="*/ 36 w 48"/>
                <a:gd name="T75" fmla="*/ 40 h 48"/>
                <a:gd name="T76" fmla="*/ 39 w 48"/>
                <a:gd name="T77" fmla="*/ 42 h 48"/>
                <a:gd name="T78" fmla="*/ 41 w 48"/>
                <a:gd name="T79" fmla="*/ 42 h 48"/>
                <a:gd name="T80" fmla="*/ 42 w 48"/>
                <a:gd name="T81" fmla="*/ 41 h 48"/>
                <a:gd name="T82" fmla="*/ 48 w 48"/>
                <a:gd name="T83" fmla="*/ 31 h 48"/>
                <a:gd name="T84" fmla="*/ 47 w 48"/>
                <a:gd name="T85" fmla="*/ 28 h 48"/>
                <a:gd name="T86" fmla="*/ 24 w 48"/>
                <a:gd name="T87" fmla="*/ 32 h 48"/>
                <a:gd name="T88" fmla="*/ 16 w 48"/>
                <a:gd name="T89" fmla="*/ 24 h 48"/>
                <a:gd name="T90" fmla="*/ 24 w 48"/>
                <a:gd name="T91" fmla="*/ 16 h 48"/>
                <a:gd name="T92" fmla="*/ 32 w 48"/>
                <a:gd name="T93" fmla="*/ 24 h 48"/>
                <a:gd name="T94" fmla="*/ 24 w 48"/>
                <a:gd name="T9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48">
                  <a:moveTo>
                    <a:pt x="47" y="28"/>
                  </a:moveTo>
                  <a:cubicBezTo>
                    <a:pt x="44" y="26"/>
                    <a:pt x="44" y="26"/>
                    <a:pt x="44" y="26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44" y="23"/>
                    <a:pt x="44" y="23"/>
                    <a:pt x="44" y="22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19"/>
                    <a:pt x="48" y="18"/>
                    <a:pt x="48" y="1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3" y="6"/>
                    <a:pt x="32" y="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3" y="7"/>
                    <a:pt x="12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5" y="42"/>
                    <a:pt x="16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7" y="48"/>
                    <a:pt x="18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8"/>
                    <a:pt x="32" y="47"/>
                    <a:pt x="32" y="4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5" y="41"/>
                    <a:pt x="36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1" y="42"/>
                  </a:cubicBezTo>
                  <a:cubicBezTo>
                    <a:pt x="41" y="42"/>
                    <a:pt x="42" y="42"/>
                    <a:pt x="42" y="4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0"/>
                    <a:pt x="48" y="29"/>
                    <a:pt x="47" y="28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8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8"/>
                    <a:pt x="28" y="32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0264934-29D6-4533-A1C4-24CC7E8CD441}"/>
              </a:ext>
            </a:extLst>
          </p:cNvPr>
          <p:cNvGrpSpPr/>
          <p:nvPr/>
        </p:nvGrpSpPr>
        <p:grpSpPr>
          <a:xfrm flipH="1" flipV="1">
            <a:off x="-1458551" y="-902332"/>
            <a:ext cx="4240918" cy="2533885"/>
            <a:chOff x="7200900" y="3534428"/>
            <a:chExt cx="5562601" cy="3323571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645DB9A-959F-4B4A-AAB1-738DF87B4D8D}"/>
                </a:ext>
              </a:extLst>
            </p:cNvPr>
            <p:cNvSpPr/>
            <p:nvPr/>
          </p:nvSpPr>
          <p:spPr>
            <a:xfrm rot="10800000" flipH="1">
              <a:off x="7777322" y="4091297"/>
              <a:ext cx="4630579" cy="2766702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5A78396-F797-4219-BCDD-E88B19FE78DE}"/>
                </a:ext>
              </a:extLst>
            </p:cNvPr>
            <p:cNvSpPr/>
            <p:nvPr/>
          </p:nvSpPr>
          <p:spPr>
            <a:xfrm rot="10800000" flipH="1">
              <a:off x="7509984" y="3848098"/>
              <a:ext cx="5037617" cy="300990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020865B-50AD-4515-AA24-134799335835}"/>
                </a:ext>
              </a:extLst>
            </p:cNvPr>
            <p:cNvSpPr/>
            <p:nvPr/>
          </p:nvSpPr>
          <p:spPr>
            <a:xfrm rot="10800000" flipH="1">
              <a:off x="7200900" y="3534428"/>
              <a:ext cx="5562601" cy="3323571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D3956F4-7B2A-43C2-9FE0-30EC795FAEC2}"/>
                </a:ext>
              </a:extLst>
            </p:cNvPr>
            <p:cNvSpPr/>
            <p:nvPr/>
          </p:nvSpPr>
          <p:spPr>
            <a:xfrm rot="10800000" flipH="1">
              <a:off x="8067687" y="4410622"/>
              <a:ext cx="4096128" cy="2447375"/>
            </a:xfrm>
            <a:custGeom>
              <a:avLst/>
              <a:gdLst>
                <a:gd name="connsiteX0" fmla="*/ 13028 w 10839953"/>
                <a:gd name="connsiteY0" fmla="*/ 0 h 6476710"/>
                <a:gd name="connsiteX1" fmla="*/ 10839953 w 10839953"/>
                <a:gd name="connsiteY1" fmla="*/ 0 h 6476710"/>
                <a:gd name="connsiteX2" fmla="*/ 10839953 w 10839953"/>
                <a:gd name="connsiteY2" fmla="*/ 4207453 h 6476710"/>
                <a:gd name="connsiteX3" fmla="*/ 10799970 w 10839953"/>
                <a:gd name="connsiteY3" fmla="*/ 4258332 h 6476710"/>
                <a:gd name="connsiteX4" fmla="*/ 6096000 w 10839953"/>
                <a:gd name="connsiteY4" fmla="*/ 6476710 h 6476710"/>
                <a:gd name="connsiteX5" fmla="*/ 0 w 10839953"/>
                <a:gd name="connsiteY5" fmla="*/ 380710 h 6476710"/>
                <a:gd name="connsiteX6" fmla="*/ 7932 w 10839953"/>
                <a:gd name="connsiteY6" fmla="*/ 67011 h 6476710"/>
                <a:gd name="connsiteX7" fmla="*/ 13028 w 10839953"/>
                <a:gd name="connsiteY7" fmla="*/ 0 h 64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9953" h="6476710">
                  <a:moveTo>
                    <a:pt x="13028" y="0"/>
                  </a:moveTo>
                  <a:lnTo>
                    <a:pt x="10839953" y="0"/>
                  </a:lnTo>
                  <a:lnTo>
                    <a:pt x="10839953" y="4207453"/>
                  </a:lnTo>
                  <a:lnTo>
                    <a:pt x="10799970" y="4258332"/>
                  </a:lnTo>
                  <a:cubicBezTo>
                    <a:pt x="9681874" y="5613152"/>
                    <a:pt x="7989785" y="6476710"/>
                    <a:pt x="6096000" y="6476710"/>
                  </a:cubicBezTo>
                  <a:cubicBezTo>
                    <a:pt x="2729272" y="6476710"/>
                    <a:pt x="0" y="3747438"/>
                    <a:pt x="0" y="380710"/>
                  </a:cubicBezTo>
                  <a:cubicBezTo>
                    <a:pt x="0" y="275500"/>
                    <a:pt x="2665" y="170912"/>
                    <a:pt x="7932" y="67011"/>
                  </a:cubicBezTo>
                  <a:lnTo>
                    <a:pt x="13028" y="0"/>
                  </a:lnTo>
                  <a:close/>
                </a:path>
              </a:pathLst>
            </a:custGeom>
            <a:noFill/>
            <a:ln>
              <a:solidFill>
                <a:srgbClr val="FF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E9B24F9-D871-4E49-8479-8B4FE7F70DA8}"/>
              </a:ext>
            </a:extLst>
          </p:cNvPr>
          <p:cNvGrpSpPr/>
          <p:nvPr/>
        </p:nvGrpSpPr>
        <p:grpSpPr>
          <a:xfrm>
            <a:off x="5633884" y="245040"/>
            <a:ext cx="4518696" cy="849463"/>
            <a:chOff x="333399" y="2624323"/>
            <a:chExt cx="4518696" cy="849463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4A6444A-1D47-44B7-9B58-0E9EE8C83081}"/>
                </a:ext>
              </a:extLst>
            </p:cNvPr>
            <p:cNvSpPr txBox="1"/>
            <p:nvPr/>
          </p:nvSpPr>
          <p:spPr>
            <a:xfrm>
              <a:off x="689545" y="2624323"/>
              <a:ext cx="4162550" cy="849463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Introduction</a:t>
              </a:r>
              <a:r>
                <a:rPr kumimoji="0" lang="en-US" sz="6000" b="1" i="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BA6C0B4-0E61-4167-A1C7-6582DABD070B}"/>
                </a:ext>
              </a:extLst>
            </p:cNvPr>
            <p:cNvCxnSpPr>
              <a:cxnSpLocks/>
            </p:cNvCxnSpPr>
            <p:nvPr/>
          </p:nvCxnSpPr>
          <p:spPr>
            <a:xfrm>
              <a:off x="333399" y="3473786"/>
              <a:ext cx="3704820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4" name="Google Shape;130;p17"/>
          <p:cNvSpPr txBox="1">
            <a:spLocks/>
          </p:cNvSpPr>
          <p:nvPr/>
        </p:nvSpPr>
        <p:spPr>
          <a:xfrm>
            <a:off x="589971" y="3451164"/>
            <a:ext cx="10768217" cy="203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 algn="just">
              <a:lnSpc>
                <a:spcPct val="120000"/>
              </a:lnSpc>
              <a:buClr>
                <a:srgbClr val="667180"/>
              </a:buClr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667180"/>
                </a:solidFill>
                <a:effectLst/>
                <a:uLnTx/>
                <a:uFillTx/>
                <a:latin typeface="Raleway"/>
                <a:sym typeface="Raleway"/>
              </a:rPr>
              <a:t>       </a:t>
            </a:r>
            <a:r>
              <a:rPr lang="en-US" noProof="0" dirty="0" smtClean="0"/>
              <a:t>Software Design Document p</a:t>
            </a:r>
            <a:r>
              <a:rPr lang="en-US" dirty="0" smtClean="0"/>
              <a:t>resents </a:t>
            </a:r>
            <a:r>
              <a:rPr lang="en-US" dirty="0"/>
              <a:t>the project </a:t>
            </a:r>
            <a:r>
              <a:rPr lang="en-US" dirty="0" smtClean="0"/>
              <a:t>”Intelligent Surveillance System </a:t>
            </a: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S</a:t>
            </a:r>
            <a:r>
              <a:rPr lang="en-US" dirty="0" smtClean="0"/>
              <a:t>mart </a:t>
            </a:r>
            <a:r>
              <a:rPr lang="en-US" dirty="0"/>
              <a:t>C</a:t>
            </a:r>
            <a:r>
              <a:rPr lang="en-US" dirty="0" smtClean="0"/>
              <a:t>ities</a:t>
            </a:r>
            <a:r>
              <a:rPr lang="en-US" dirty="0"/>
              <a:t>” thoroughly. </a:t>
            </a:r>
            <a:r>
              <a:rPr lang="en-US" dirty="0" smtClean="0"/>
              <a:t>It </a:t>
            </a:r>
            <a:r>
              <a:rPr lang="en-US" dirty="0"/>
              <a:t>illustrates the framework and system design architecture </a:t>
            </a:r>
            <a:r>
              <a:rPr lang="en-US" dirty="0" smtClean="0"/>
              <a:t>of the </a:t>
            </a:r>
            <a:r>
              <a:rPr lang="en-US" dirty="0"/>
              <a:t>proposed system. Moreover, the document provides a fully detailed system overview and </a:t>
            </a:r>
            <a:r>
              <a:rPr lang="en-US" dirty="0" smtClean="0"/>
              <a:t>scope besides </a:t>
            </a:r>
            <a:r>
              <a:rPr lang="en-US" dirty="0"/>
              <a:t>stating the main objective of the system</a:t>
            </a:r>
            <a:r>
              <a:rPr lang="en-US" dirty="0" smtClean="0"/>
              <a:t>. The </a:t>
            </a:r>
            <a:r>
              <a:rPr lang="en-US" dirty="0"/>
              <a:t>SDD document is considered a </a:t>
            </a:r>
            <a:r>
              <a:rPr lang="en-US" dirty="0" smtClean="0"/>
              <a:t>significant guide </a:t>
            </a:r>
            <a:r>
              <a:rPr lang="en-US" dirty="0"/>
              <a:t>for the project team members and for the customer to be fully aware of the project. Also, </a:t>
            </a:r>
            <a:r>
              <a:rPr lang="en-US" dirty="0" smtClean="0"/>
              <a:t>for the </a:t>
            </a:r>
            <a:r>
              <a:rPr lang="en-US" dirty="0"/>
              <a:t>developers to improve and develop the system in the future.</a:t>
            </a:r>
            <a:endParaRPr kumimoji="0" lang="en-US" sz="2133" b="0" i="0" u="none" strike="noStrike" kern="0" cap="none" spc="0" normalizeH="0" baseline="0" noProof="0" dirty="0">
              <a:ln>
                <a:noFill/>
              </a:ln>
              <a:solidFill>
                <a:srgbClr val="66718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247555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2117327" y="3649742"/>
            <a:ext cx="9338400" cy="72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 smtClean="0"/>
              <a:t>Problem </a:t>
            </a:r>
            <a:r>
              <a:rPr lang="en" dirty="0" smtClean="0"/>
              <a:t>Definition</a:t>
            </a:r>
            <a:endParaRPr dirty="0"/>
          </a:p>
        </p:txBody>
      </p:sp>
      <p:sp>
        <p:nvSpPr>
          <p:cNvPr id="131" name="Google Shape;131;p17"/>
          <p:cNvSpPr txBox="1"/>
          <p:nvPr/>
        </p:nvSpPr>
        <p:spPr>
          <a:xfrm>
            <a:off x="79297" y="3796239"/>
            <a:ext cx="1906400" cy="1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9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1DB148-ADBF-43E1-B75E-2C8D9059E1D6}"/>
              </a:ext>
            </a:extLst>
          </p:cNvPr>
          <p:cNvGrpSpPr/>
          <p:nvPr/>
        </p:nvGrpSpPr>
        <p:grpSpPr>
          <a:xfrm>
            <a:off x="79297" y="3405200"/>
            <a:ext cx="1764058" cy="844143"/>
            <a:chOff x="4853562" y="1589418"/>
            <a:chExt cx="2609520" cy="1291565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16D13D3-5439-4B96-B9FF-F094061BB9E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269E2D8-1B0C-4CFF-8A11-6FA510F76E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Google Shape;130;p17"/>
          <p:cNvSpPr txBox="1">
            <a:spLocks/>
          </p:cNvSpPr>
          <p:nvPr/>
        </p:nvSpPr>
        <p:spPr>
          <a:xfrm>
            <a:off x="155824" y="4815758"/>
            <a:ext cx="11299903" cy="203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/>
            <a:r>
              <a:rPr lang="en-US" sz="2133" kern="0" dirty="0" smtClean="0"/>
              <a:t>       One of the challenges that face surveillance systems in smart cities is Big data. Each camera records a massive amount of video and audio data to be processed. To handle such massive data, it is essential to provide a way to get real-time data processing analysis efficiently.</a:t>
            </a:r>
            <a:endParaRPr lang="en-US" sz="2133" kern="0" dirty="0"/>
          </a:p>
        </p:txBody>
      </p:sp>
    </p:spTree>
    <p:extLst>
      <p:ext uri="{BB962C8B-B14F-4D97-AF65-F5344CB8AC3E}">
        <p14:creationId xmlns:p14="http://schemas.microsoft.com/office/powerpoint/2010/main" val="379584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0" y="464515"/>
            <a:ext cx="597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solidFill>
                  <a:srgbClr val="002060"/>
                </a:solidFill>
                <a:latin typeface="Arial"/>
                <a:cs typeface="Arial" pitchFamily="34" charset="0"/>
              </a:rPr>
              <a:t>Context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  </a:t>
            </a:r>
            <a:r>
              <a:rPr lang="en-US" altLang="ko-KR" sz="36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Diagram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06" y="230679"/>
            <a:ext cx="8758794" cy="61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-72365" y="146881"/>
            <a:ext cx="3537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 smtClean="0">
                <a:solidFill>
                  <a:srgbClr val="002060"/>
                </a:solidFill>
                <a:latin typeface="Arial"/>
                <a:cs typeface="Arial" pitchFamily="34" charset="0"/>
              </a:rPr>
              <a:t>System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</a:t>
            </a:r>
            <a:r>
              <a:rPr kumimoji="0" lang="en-US" altLang="ko-KR" sz="32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</a:t>
            </a:r>
            <a:r>
              <a:rPr lang="en-US" altLang="ko-KR" sz="28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Architecture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61" y="0"/>
            <a:ext cx="8306602" cy="68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9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0" y="339387"/>
            <a:ext cx="2896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Activity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  </a:t>
            </a:r>
            <a:r>
              <a:rPr lang="en-US" altLang="ko-KR" sz="36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Diagram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23" y="0"/>
            <a:ext cx="9004810" cy="64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1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69945" cy="68578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0" y="320135"/>
            <a:ext cx="597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Sequence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/>
            </a:r>
            <a:b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  </a:t>
            </a:r>
            <a:r>
              <a:rPr lang="en-US" altLang="ko-KR" sz="3600" b="1" dirty="0" smtClean="0">
                <a:solidFill>
                  <a:srgbClr val="FF6035"/>
                </a:solidFill>
                <a:latin typeface="Arial"/>
                <a:cs typeface="Arial" pitchFamily="34" charset="0"/>
              </a:rPr>
              <a:t>Diagram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603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09" y="144380"/>
            <a:ext cx="9076624" cy="63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8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491</Words>
  <Application>Microsoft Office PowerPoint</Application>
  <PresentationFormat>Widescreen</PresentationFormat>
  <Paragraphs>106</Paragraphs>
  <Slides>21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Raleway</vt:lpstr>
      <vt:lpstr>Raleway Thin</vt:lpstr>
      <vt:lpstr>Red Hat Display</vt:lpstr>
      <vt:lpstr>Red Hat Display Black</vt:lpstr>
      <vt:lpstr>Rutland template</vt:lpstr>
      <vt:lpstr>1_Office Theme</vt:lpstr>
      <vt:lpstr>Team Members:  </vt:lpstr>
      <vt:lpstr>PowerPoint Presentation</vt:lpstr>
      <vt:lpstr>Table of contents </vt:lpstr>
      <vt:lpstr>PowerPoint Presentation</vt:lpstr>
      <vt:lpstr>Problem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       Interface</vt:lpstr>
      <vt:lpstr>User        Interface</vt:lpstr>
      <vt:lpstr>Project       Demo</vt:lpstr>
      <vt:lpstr>PowerPoint Presentation</vt:lpstr>
      <vt:lpstr>PowerPoint Presentation</vt:lpstr>
    </vt:vector>
  </TitlesOfParts>
  <Company>by 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samiha hesham</dc:creator>
  <cp:lastModifiedBy>samiha hesham</cp:lastModifiedBy>
  <cp:revision>128</cp:revision>
  <dcterms:created xsi:type="dcterms:W3CDTF">2021-03-30T12:42:20Z</dcterms:created>
  <dcterms:modified xsi:type="dcterms:W3CDTF">2021-03-31T00:27:06Z</dcterms:modified>
</cp:coreProperties>
</file>